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7" r:id="rId4"/>
  </p:sldMasterIdLst>
  <p:notesMasterIdLst>
    <p:notesMasterId r:id="rId29"/>
  </p:notesMasterIdLst>
  <p:sldIdLst>
    <p:sldId id="348" r:id="rId5"/>
    <p:sldId id="307" r:id="rId6"/>
    <p:sldId id="376" r:id="rId7"/>
    <p:sldId id="301" r:id="rId8"/>
    <p:sldId id="355" r:id="rId9"/>
    <p:sldId id="309" r:id="rId10"/>
    <p:sldId id="358" r:id="rId11"/>
    <p:sldId id="357" r:id="rId12"/>
    <p:sldId id="264" r:id="rId13"/>
    <p:sldId id="296" r:id="rId14"/>
    <p:sldId id="310" r:id="rId15"/>
    <p:sldId id="359" r:id="rId16"/>
    <p:sldId id="385" r:id="rId17"/>
    <p:sldId id="387" r:id="rId18"/>
    <p:sldId id="386" r:id="rId19"/>
    <p:sldId id="258" r:id="rId20"/>
    <p:sldId id="381" r:id="rId21"/>
    <p:sldId id="382" r:id="rId22"/>
    <p:sldId id="360" r:id="rId23"/>
    <p:sldId id="361" r:id="rId24"/>
    <p:sldId id="312" r:id="rId25"/>
    <p:sldId id="318" r:id="rId26"/>
    <p:sldId id="262" r:id="rId27"/>
    <p:sldId id="37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FBFB"/>
    <a:srgbClr val="F9F9F8"/>
    <a:srgbClr val="FBFAF9"/>
    <a:srgbClr val="EDEFF2"/>
    <a:srgbClr val="008000"/>
    <a:srgbClr val="FFF4D5"/>
    <a:srgbClr val="525A6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C5D2EF5-0C0C-47E2-9D2A-54D699BD2B53}" v="5" dt="2024-04-11T05:40:24.90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50" autoAdjust="0"/>
    <p:restoredTop sz="67891" autoAdjust="0"/>
  </p:normalViewPr>
  <p:slideViewPr>
    <p:cSldViewPr snapToGrid="0">
      <p:cViewPr varScale="1">
        <p:scale>
          <a:sx n="80" d="100"/>
          <a:sy n="80" d="100"/>
        </p:scale>
        <p:origin x="76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media/image10.png>
</file>

<file path=ppt/media/image11.png>
</file>

<file path=ppt/media/image12.png>
</file>

<file path=ppt/media/image13.png>
</file>

<file path=ppt/media/image14.png>
</file>

<file path=ppt/media/image15.jpeg>
</file>

<file path=ppt/media/image2.png>
</file>

<file path=ppt/media/image3.png>
</file>

<file path=ppt/media/image4.tiff>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F0D60B-9F90-43F4-A8EA-F807B5EEFFDB}" type="datetimeFigureOut">
              <a:rPr lang="en-GB" smtClean="0"/>
              <a:t>17/04/2024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7F327E-D879-4193-B0D7-BEE89950DB5C}" type="slidenum">
              <a:rPr lang="en-GB" smtClean="0"/>
              <a:t>‹#›</a:t>
            </a:fld>
            <a:endParaRPr lang="en-GB"/>
          </a:p>
        </p:txBody>
      </p:sp>
    </p:spTree>
    <p:extLst>
      <p:ext uri="{BB962C8B-B14F-4D97-AF65-F5344CB8AC3E}">
        <p14:creationId xmlns:p14="http://schemas.microsoft.com/office/powerpoint/2010/main" val="36713615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effectLst/>
                <a:latin typeface="+mn-lt"/>
                <a:ea typeface="+mn-ea"/>
                <a:cs typeface="+mn-cs"/>
              </a:rPr>
              <a:t>Purpose: </a:t>
            </a:r>
            <a:r>
              <a:rPr lang="en-GB" sz="1200" i="0" kern="1200" dirty="0">
                <a:effectLst/>
                <a:latin typeface="+mn-lt"/>
                <a:ea typeface="+mn-ea"/>
                <a:cs typeface="+mn-cs"/>
              </a:rPr>
              <a:t>to assess learning from before the lesson and</a:t>
            </a:r>
            <a:r>
              <a:rPr lang="en-GB" sz="1200" i="0" kern="1200" baseline="0" dirty="0">
                <a:effectLst/>
                <a:latin typeface="+mn-lt"/>
                <a:ea typeface="+mn-ea"/>
                <a:cs typeface="+mn-cs"/>
              </a:rPr>
              <a:t> interleave prior knowledge.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solidFill>
                  <a:srgbClr val="7030A0"/>
                </a:solidFill>
                <a:latin typeface="Century Gothic" panose="020B0502020202020204" pitchFamily="34" charset="0"/>
              </a:rPr>
              <a:t>Foundation: </a:t>
            </a:r>
            <a:r>
              <a:rPr lang="en-GB" sz="1200" dirty="0">
                <a:latin typeface="Century Gothic" panose="020B0502020202020204" pitchFamily="34" charset="0"/>
              </a:rPr>
              <a:t>Write the general word equation for the reaction between an acid and a metal carbonate.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solidFill>
                  <a:srgbClr val="7030A0"/>
                </a:solidFill>
                <a:latin typeface="Century Gothic" panose="020B0502020202020204" pitchFamily="34" charset="0"/>
              </a:rPr>
              <a:t>Stretch: </a:t>
            </a:r>
            <a:r>
              <a:rPr lang="en-GB" sz="1200" dirty="0">
                <a:solidFill>
                  <a:srgbClr val="7030A0"/>
                </a:solidFill>
                <a:latin typeface="Century Gothic" panose="020B0502020202020204" pitchFamily="34" charset="0"/>
              </a:rPr>
              <a:t>Write a balanced symbol equation for the reaction between hydrochloric acid and sodium hydroxide.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rgbClr val="7030A0"/>
              </a:solidFill>
              <a:latin typeface="Century Gothic" panose="020B0502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baseline="0" dirty="0">
                <a:effectLst/>
                <a:latin typeface="+mn-lt"/>
                <a:ea typeface="+mn-ea"/>
                <a:cs typeface="+mn-cs"/>
              </a:rPr>
              <a:t>Answers: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baseline="0" dirty="0">
                <a:effectLst/>
                <a:latin typeface="+mn-lt"/>
                <a:ea typeface="+mn-ea"/>
                <a:cs typeface="+mn-cs"/>
              </a:rPr>
              <a:t>Foundation: </a:t>
            </a:r>
            <a:r>
              <a:rPr lang="en-GB" sz="1200" i="0" kern="1200" baseline="0" dirty="0">
                <a:effectLst/>
                <a:latin typeface="+mn-lt"/>
                <a:ea typeface="+mn-ea"/>
                <a:cs typeface="+mn-cs"/>
              </a:rPr>
              <a:t>acid + carbonate </a:t>
            </a:r>
            <a:r>
              <a:rPr lang="en-GB" sz="1200" i="0" kern="1200" baseline="0" dirty="0">
                <a:effectLst/>
                <a:latin typeface="+mn-lt"/>
                <a:ea typeface="+mn-ea"/>
                <a:cs typeface="+mn-cs"/>
                <a:sym typeface="Wingdings" panose="05000000000000000000" pitchFamily="2" charset="2"/>
              </a:rPr>
              <a:t> salt + carbon dioxide + water</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baseline="0" dirty="0">
                <a:effectLst/>
                <a:latin typeface="+mn-lt"/>
                <a:ea typeface="+mn-ea"/>
                <a:cs typeface="+mn-cs"/>
                <a:sym typeface="Wingdings" panose="05000000000000000000" pitchFamily="2" charset="2"/>
              </a:rPr>
              <a:t>Stretch:</a:t>
            </a:r>
            <a:r>
              <a:rPr lang="en-GB" sz="1200" i="0" kern="1200" baseline="0" dirty="0">
                <a:effectLst/>
                <a:latin typeface="+mn-lt"/>
                <a:ea typeface="+mn-ea"/>
                <a:cs typeface="+mn-cs"/>
                <a:sym typeface="Wingdings" panose="05000000000000000000" pitchFamily="2" charset="2"/>
              </a:rPr>
              <a:t> HCl(</a:t>
            </a:r>
            <a:r>
              <a:rPr lang="en-GB" sz="1200" i="0" kern="1200" baseline="0" dirty="0" err="1">
                <a:effectLst/>
                <a:latin typeface="+mn-lt"/>
                <a:ea typeface="+mn-ea"/>
                <a:cs typeface="+mn-cs"/>
                <a:sym typeface="Wingdings" panose="05000000000000000000" pitchFamily="2" charset="2"/>
              </a:rPr>
              <a:t>aq</a:t>
            </a:r>
            <a:r>
              <a:rPr lang="en-GB" sz="1200" i="0" kern="1200" baseline="0" dirty="0">
                <a:effectLst/>
                <a:latin typeface="+mn-lt"/>
                <a:ea typeface="+mn-ea"/>
                <a:cs typeface="+mn-cs"/>
                <a:sym typeface="Wingdings" panose="05000000000000000000" pitchFamily="2" charset="2"/>
              </a:rPr>
              <a:t>) + NaOH(</a:t>
            </a:r>
            <a:r>
              <a:rPr lang="en-GB" sz="1200" i="0" kern="1200" baseline="0" dirty="0" err="1">
                <a:effectLst/>
                <a:latin typeface="+mn-lt"/>
                <a:ea typeface="+mn-ea"/>
                <a:cs typeface="+mn-cs"/>
                <a:sym typeface="Wingdings" panose="05000000000000000000" pitchFamily="2" charset="2"/>
              </a:rPr>
              <a:t>aq</a:t>
            </a:r>
            <a:r>
              <a:rPr lang="en-GB" sz="1200" i="0" kern="1200" baseline="0" dirty="0">
                <a:effectLst/>
                <a:latin typeface="+mn-lt"/>
                <a:ea typeface="+mn-ea"/>
                <a:cs typeface="+mn-cs"/>
                <a:sym typeface="Wingdings" panose="05000000000000000000" pitchFamily="2" charset="2"/>
              </a:rPr>
              <a:t>)  NaCl(</a:t>
            </a:r>
            <a:r>
              <a:rPr lang="en-GB" sz="1200" i="0" kern="1200" baseline="0" dirty="0" err="1">
                <a:effectLst/>
                <a:latin typeface="+mn-lt"/>
                <a:ea typeface="+mn-ea"/>
                <a:cs typeface="+mn-cs"/>
                <a:sym typeface="Wingdings" panose="05000000000000000000" pitchFamily="2" charset="2"/>
              </a:rPr>
              <a:t>aq</a:t>
            </a:r>
            <a:r>
              <a:rPr lang="en-GB" sz="1200" i="0" kern="1200" baseline="0" dirty="0">
                <a:effectLst/>
                <a:latin typeface="+mn-lt"/>
                <a:ea typeface="+mn-ea"/>
                <a:cs typeface="+mn-cs"/>
                <a:sym typeface="Wingdings" panose="05000000000000000000" pitchFamily="2" charset="2"/>
              </a:rPr>
              <a:t>) + H</a:t>
            </a:r>
            <a:r>
              <a:rPr lang="en-GB" sz="1200" i="0" kern="1200" baseline="-25000" dirty="0">
                <a:effectLst/>
                <a:latin typeface="+mn-lt"/>
                <a:ea typeface="+mn-ea"/>
                <a:cs typeface="+mn-cs"/>
                <a:sym typeface="Wingdings" panose="05000000000000000000" pitchFamily="2" charset="2"/>
              </a:rPr>
              <a:t>2</a:t>
            </a:r>
            <a:r>
              <a:rPr lang="en-GB" sz="1200" i="0" kern="1200" baseline="0" dirty="0">
                <a:effectLst/>
                <a:latin typeface="+mn-lt"/>
                <a:ea typeface="+mn-ea"/>
                <a:cs typeface="+mn-cs"/>
                <a:sym typeface="Wingdings" panose="05000000000000000000" pitchFamily="2" charset="2"/>
              </a:rPr>
              <a:t>O(l)</a:t>
            </a:r>
            <a:endParaRPr lang="en-GB" sz="1200" i="0" kern="1200" baseline="-25000" dirty="0">
              <a:effectLst/>
              <a:latin typeface="+mn-lt"/>
              <a:ea typeface="+mn-ea"/>
              <a:cs typeface="+mn-cs"/>
            </a:endParaRPr>
          </a:p>
          <a:p>
            <a:r>
              <a:rPr lang="en-US" dirty="0"/>
              <a:t>:</a:t>
            </a:r>
          </a:p>
        </p:txBody>
      </p:sp>
      <p:sp>
        <p:nvSpPr>
          <p:cNvPr id="4" name="Slide Number Placeholder 3"/>
          <p:cNvSpPr>
            <a:spLocks noGrp="1"/>
          </p:cNvSpPr>
          <p:nvPr>
            <p:ph type="sldNum" sz="quarter" idx="5"/>
          </p:nvPr>
        </p:nvSpPr>
        <p:spPr/>
        <p:txBody>
          <a:bodyPr/>
          <a:lstStyle/>
          <a:p>
            <a:fld id="{4B7F327E-D879-4193-B0D7-BEE89950DB5C}" type="slidenum">
              <a:rPr lang="en-GB" smtClean="0"/>
              <a:t>2</a:t>
            </a:fld>
            <a:endParaRPr lang="en-GB" dirty="0"/>
          </a:p>
        </p:txBody>
      </p:sp>
    </p:spTree>
    <p:extLst>
      <p:ext uri="{BB962C8B-B14F-4D97-AF65-F5344CB8AC3E}">
        <p14:creationId xmlns:p14="http://schemas.microsoft.com/office/powerpoint/2010/main" val="7235943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Suggested guidance:</a:t>
            </a:r>
          </a:p>
          <a:p>
            <a:r>
              <a:rPr lang="en-US" dirty="0"/>
              <a:t>Students do not need to memorise this table. They should however be able to use it to state whether a specific salt is soluble or insoluble in water.</a:t>
            </a:r>
          </a:p>
          <a:p>
            <a:r>
              <a:rPr lang="en-US" dirty="0"/>
              <a:t>Display the table and give students a 20 seconds or so to look at it and interpret the information then ask a student to explain what this is showing.</a:t>
            </a:r>
          </a:p>
          <a:p>
            <a:r>
              <a:rPr lang="en-US" dirty="0"/>
              <a:t>Go through each row to explain that this table tells us what salts are soluble and insoluble in water. (Saying ‘in water’ is important, as some salts which are soluble or insoluble in water may be not in other solvents, such as alcohol).</a:t>
            </a:r>
          </a:p>
          <a:p>
            <a:r>
              <a:rPr lang="en-US" dirty="0"/>
              <a:t>Go through some examples with students to check that they can use the table to see if a salt is water soluble or water insoluble. Ask students to justify their answer using the table as you go through each example to ensure they are using the table and not guessing.</a:t>
            </a:r>
          </a:p>
        </p:txBody>
      </p:sp>
      <p:sp>
        <p:nvSpPr>
          <p:cNvPr id="4" name="Slide Number Placeholder 3"/>
          <p:cNvSpPr>
            <a:spLocks noGrp="1"/>
          </p:cNvSpPr>
          <p:nvPr>
            <p:ph type="sldNum" sz="quarter" idx="5"/>
          </p:nvPr>
        </p:nvSpPr>
        <p:spPr/>
        <p:txBody>
          <a:bodyPr/>
          <a:lstStyle/>
          <a:p>
            <a:fld id="{4B7F327E-D879-4193-B0D7-BEE89950DB5C}" type="slidenum">
              <a:rPr lang="en-GB" smtClean="0"/>
              <a:t>11</a:t>
            </a:fld>
            <a:endParaRPr lang="en-GB"/>
          </a:p>
        </p:txBody>
      </p:sp>
    </p:spTree>
    <p:extLst>
      <p:ext uri="{BB962C8B-B14F-4D97-AF65-F5344CB8AC3E}">
        <p14:creationId xmlns:p14="http://schemas.microsoft.com/office/powerpoint/2010/main" val="7270589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to recap learning from Y8 C2.1 Acids and Alkalis.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Suggested exposition</a:t>
            </a:r>
            <a:r>
              <a:rPr lang="en-GB" baseline="0" dirty="0"/>
              <a:t>: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baseline="0" dirty="0"/>
              <a:t>We will now recap the general equation for neutralisation reactions that we learned back in Y8. </a:t>
            </a:r>
            <a:r>
              <a:rPr lang="en-GB" b="1" baseline="0" dirty="0"/>
              <a:t>Read the reactants and question students about the products before revealing them.</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b="0" baseline="0" dirty="0"/>
              <a:t>In the rest of this unit, and in chemistry more generally, we only refer to alkalis if they neutralise acid, have a pH 8-14 and are soluble in water. There are also substances that neutralise acid, have a pH 8-14  but are insoluble in water. Bases can be either soluble or insoluble, so it is more useful to have the general equation as acid + base. Later we will refer to insoluble bases.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b="0" baseline="0" dirty="0"/>
              <a:t>Now we will recap three general word equations for neutralisation reactions. </a:t>
            </a:r>
            <a:r>
              <a:rPr lang="en-GB" b="0" i="1" baseline="0" dirty="0"/>
              <a:t>Acid reacts with metal oxides to produce? </a:t>
            </a:r>
            <a:r>
              <a:rPr lang="en-GB" b="1" i="1" baseline="0" dirty="0"/>
              <a:t>Salt + water</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b="0" i="1" baseline="0" dirty="0"/>
              <a:t>Acid reacts with metal hydroxides to produce? </a:t>
            </a:r>
            <a:r>
              <a:rPr lang="en-GB" b="1" i="1" baseline="0" dirty="0"/>
              <a:t>Salt + water</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b="0" i="1" baseline="0" dirty="0"/>
              <a:t>Acid reacts with metal carbonates to produce? </a:t>
            </a:r>
            <a:r>
              <a:rPr lang="en-GB" b="1" i="1" baseline="0" dirty="0"/>
              <a:t>Salt + water + carbon dioxide</a:t>
            </a:r>
            <a:endParaRPr lang="en-GB" b="0" i="1"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12</a:t>
            </a:fld>
            <a:endParaRPr lang="en-GB"/>
          </a:p>
        </p:txBody>
      </p:sp>
    </p:spTree>
    <p:extLst>
      <p:ext uri="{BB962C8B-B14F-4D97-AF65-F5344CB8AC3E}">
        <p14:creationId xmlns:p14="http://schemas.microsoft.com/office/powerpoint/2010/main" val="5919477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b="1" i="1"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13</a:t>
            </a:fld>
            <a:endParaRPr lang="en-GB"/>
          </a:p>
        </p:txBody>
      </p:sp>
    </p:spTree>
    <p:extLst>
      <p:ext uri="{BB962C8B-B14F-4D97-AF65-F5344CB8AC3E}">
        <p14:creationId xmlns:p14="http://schemas.microsoft.com/office/powerpoint/2010/main" val="14232002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b="1" i="1"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14</a:t>
            </a:fld>
            <a:endParaRPr lang="en-GB"/>
          </a:p>
        </p:txBody>
      </p:sp>
    </p:spTree>
    <p:extLst>
      <p:ext uri="{BB962C8B-B14F-4D97-AF65-F5344CB8AC3E}">
        <p14:creationId xmlns:p14="http://schemas.microsoft.com/office/powerpoint/2010/main" val="2494769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b="1" i="1"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15</a:t>
            </a:fld>
            <a:endParaRPr lang="en-GB"/>
          </a:p>
        </p:txBody>
      </p:sp>
    </p:spTree>
    <p:extLst>
      <p:ext uri="{BB962C8B-B14F-4D97-AF65-F5344CB8AC3E}">
        <p14:creationId xmlns:p14="http://schemas.microsoft.com/office/powerpoint/2010/main" val="26669769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to introduce </a:t>
            </a:r>
            <a:r>
              <a:rPr lang="en-GB" baseline="0" dirty="0"/>
              <a:t>new learning.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Suggested exposition</a:t>
            </a:r>
            <a:r>
              <a:rPr lang="en-GB" baseline="0" dirty="0"/>
              <a:t>: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sz="1200" b="0" dirty="0">
                <a:latin typeface="Century Gothic" panose="020B0502020202020204" pitchFamily="34" charset="0"/>
              </a:rPr>
              <a:t>A </a:t>
            </a:r>
            <a:r>
              <a:rPr lang="en-GB" sz="1200" b="0" u="sng" dirty="0">
                <a:latin typeface="Century Gothic" panose="020B0502020202020204" pitchFamily="34" charset="0"/>
              </a:rPr>
              <a:t>soluble salt </a:t>
            </a:r>
            <a:r>
              <a:rPr lang="en-GB" sz="1200" b="0" dirty="0">
                <a:latin typeface="Century Gothic" panose="020B0502020202020204" pitchFamily="34" charset="0"/>
              </a:rPr>
              <a:t>can be made from an </a:t>
            </a:r>
            <a:r>
              <a:rPr lang="en-GB" sz="1200" b="0" u="sng" dirty="0">
                <a:latin typeface="Century Gothic" panose="020B0502020202020204" pitchFamily="34" charset="0"/>
              </a:rPr>
              <a:t>insoluble base </a:t>
            </a:r>
            <a:r>
              <a:rPr lang="en-GB" sz="1200" b="0" dirty="0">
                <a:latin typeface="Century Gothic" panose="020B0502020202020204" pitchFamily="34" charset="0"/>
              </a:rPr>
              <a:t>in a </a:t>
            </a:r>
            <a:r>
              <a:rPr lang="en-GB" sz="1200" b="0" u="sng" dirty="0">
                <a:latin typeface="Century Gothic" panose="020B0502020202020204" pitchFamily="34" charset="0"/>
              </a:rPr>
              <a:t>neutralisation</a:t>
            </a:r>
            <a:r>
              <a:rPr lang="en-GB" sz="1200" b="0" dirty="0">
                <a:latin typeface="Century Gothic" panose="020B0502020202020204" pitchFamily="34" charset="0"/>
              </a:rPr>
              <a:t> reaction. </a:t>
            </a:r>
            <a:r>
              <a:rPr lang="en-GB" b="0" baseline="0" dirty="0"/>
              <a:t>In </a:t>
            </a:r>
            <a:r>
              <a:rPr lang="en-GB" baseline="0" dirty="0"/>
              <a:t>chemistry, the production of soluble salts from insoluble bases is very important and is used in industry and medicine. We will be carrying out this reaction ourselves next lesson.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baseline="0" dirty="0"/>
              <a:t>Here is an example of how soluble copper sulfate is produced using a neutralisation reaction. Copper oxide is an insoluble base. We know it is solid because of the state symbol.</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baseline="0" dirty="0"/>
              <a:t>It reacts with H2SO4, which is sulfuric acid. </a:t>
            </a:r>
            <a:r>
              <a:rPr lang="en-GB" i="1" baseline="0" dirty="0"/>
              <a:t>What pH would you expect sulfuric acid to be? </a:t>
            </a:r>
            <a:r>
              <a:rPr lang="en-GB" b="1" i="1" baseline="0" dirty="0"/>
              <a:t>Acidic </a:t>
            </a:r>
            <a:r>
              <a:rPr lang="en-GB" b="1" i="1" baseline="0" dirty="0" err="1"/>
              <a:t>pHs</a:t>
            </a:r>
            <a:r>
              <a:rPr lang="en-GB" b="1" i="1" baseline="0" dirty="0"/>
              <a:t> are from 1-6.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b="0" i="0" baseline="0" dirty="0"/>
              <a:t>Then the neutralisation reaction produces a soluble salt called copper sulphate. The copper atom has some from the copper oxide and the sulphate SO4 has come from the sulfuric acid. Water is the other product formed. </a:t>
            </a:r>
            <a:r>
              <a:rPr lang="en-GB" b="0" i="1" baseline="0" dirty="0"/>
              <a:t>If you had a pure solution of copper sulphate what would you expect the pH to be? </a:t>
            </a:r>
            <a:r>
              <a:rPr lang="en-GB" b="1" i="1" baseline="0" dirty="0"/>
              <a:t>pH7</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b="0" i="0" baseline="0" dirty="0"/>
              <a:t>As a recap, you need to know that: </a:t>
            </a:r>
            <a:r>
              <a:rPr lang="en-GB" b="1" i="0" baseline="0" dirty="0"/>
              <a:t>read out the box and write in books.</a:t>
            </a:r>
            <a:endParaRPr lang="en-GB" b="0" i="0" baseline="0"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Suggested guidance: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You could show some copper oxide, a black powder, and sulfuric acid, a colourless liquid. Then show them copper sulphate solution, a blue liquid) to support understanding. </a:t>
            </a:r>
            <a:r>
              <a:rPr lang="en-GB" i="1" baseline="0" dirty="0"/>
              <a:t>What would you see as this reaction progresses?</a:t>
            </a:r>
            <a:r>
              <a:rPr lang="en-GB" baseline="0" dirty="0"/>
              <a:t> </a:t>
            </a:r>
            <a:r>
              <a:rPr lang="en-GB" b="1" i="1" baseline="0" dirty="0"/>
              <a:t>The copper sulphate would react with the acid and the black colour would fade, as the solution turns a blue colour. </a:t>
            </a:r>
            <a:r>
              <a:rPr lang="en-GB" i="1" baseline="0" dirty="0"/>
              <a:t>Would there be bubbles?</a:t>
            </a:r>
            <a:r>
              <a:rPr lang="en-GB" baseline="0" dirty="0"/>
              <a:t> </a:t>
            </a:r>
            <a:r>
              <a:rPr lang="en-GB" b="1" i="1" baseline="0" dirty="0"/>
              <a:t>No, because no gas is produced (see state symbols of products).</a:t>
            </a:r>
          </a:p>
        </p:txBody>
      </p:sp>
      <p:sp>
        <p:nvSpPr>
          <p:cNvPr id="4" name="Slide Number Placeholder 3"/>
          <p:cNvSpPr>
            <a:spLocks noGrp="1"/>
          </p:cNvSpPr>
          <p:nvPr>
            <p:ph type="sldNum" sz="quarter" idx="10"/>
          </p:nvPr>
        </p:nvSpPr>
        <p:spPr/>
        <p:txBody>
          <a:bodyPr/>
          <a:lstStyle/>
          <a:p>
            <a:fld id="{4B7F327E-D879-4193-B0D7-BEE89950DB5C}" type="slidenum">
              <a:rPr lang="en-GB" smtClean="0"/>
              <a:t>16</a:t>
            </a:fld>
            <a:endParaRPr lang="en-GB"/>
          </a:p>
        </p:txBody>
      </p:sp>
    </p:spTree>
    <p:extLst>
      <p:ext uri="{BB962C8B-B14F-4D97-AF65-F5344CB8AC3E}">
        <p14:creationId xmlns:p14="http://schemas.microsoft.com/office/powerpoint/2010/main" val="7401021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17</a:t>
            </a:fld>
            <a:endParaRPr lang="en-GB"/>
          </a:p>
        </p:txBody>
      </p:sp>
    </p:spTree>
    <p:extLst>
      <p:ext uri="{BB962C8B-B14F-4D97-AF65-F5344CB8AC3E}">
        <p14:creationId xmlns:p14="http://schemas.microsoft.com/office/powerpoint/2010/main" val="27083953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18</a:t>
            </a:fld>
            <a:endParaRPr lang="en-GB"/>
          </a:p>
        </p:txBody>
      </p:sp>
    </p:spTree>
    <p:extLst>
      <p:ext uri="{BB962C8B-B14F-4D97-AF65-F5344CB8AC3E}">
        <p14:creationId xmlns:p14="http://schemas.microsoft.com/office/powerpoint/2010/main" val="12572516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rtl="0">
              <a:lnSpc>
                <a:spcPct val="100000"/>
              </a:lnSpc>
              <a:spcBef>
                <a:spcPts val="0"/>
              </a:spcBef>
              <a:spcAft>
                <a:spcPts val="0"/>
              </a:spcAft>
              <a:buClr>
                <a:schemeClr val="dk1"/>
              </a:buClr>
              <a:buSzPts val="1200"/>
              <a:buFont typeface="Calibri"/>
              <a:buNone/>
            </a:pPr>
            <a:r>
              <a:rPr lang="en-GB" b="1" dirty="0"/>
              <a:t>Purpose: </a:t>
            </a:r>
            <a:r>
              <a:rPr lang="en-GB" dirty="0"/>
              <a:t>to check that key knowledge from the introduce phase has been learnt and understood.     </a:t>
            </a:r>
          </a:p>
          <a:p>
            <a:pPr marL="0" marR="0" lvl="0" indent="0" algn="l" rtl="0">
              <a:lnSpc>
                <a:spcPct val="100000"/>
              </a:lnSpc>
              <a:spcBef>
                <a:spcPts val="0"/>
              </a:spcBef>
              <a:spcAft>
                <a:spcPts val="0"/>
              </a:spcAft>
              <a:buClr>
                <a:schemeClr val="dk1"/>
              </a:buClr>
              <a:buSzPts val="1200"/>
              <a:buFont typeface="Calibri"/>
              <a:buNone/>
            </a:pPr>
            <a:endParaRPr lang="en-GB" dirty="0"/>
          </a:p>
        </p:txBody>
      </p:sp>
      <p:sp>
        <p:nvSpPr>
          <p:cNvPr id="4" name="Slide Number Placeholder 3"/>
          <p:cNvSpPr>
            <a:spLocks noGrp="1"/>
          </p:cNvSpPr>
          <p:nvPr>
            <p:ph type="sldNum" sz="quarter" idx="5"/>
          </p:nvPr>
        </p:nvSpPr>
        <p:spPr/>
        <p:txBody>
          <a:bodyPr/>
          <a:lstStyle/>
          <a:p>
            <a:fld id="{0B7C1065-6FAC-EB47-82DC-34C50BE3F4B9}" type="slidenum">
              <a:rPr lang="en-US" smtClean="0"/>
              <a:t>19</a:t>
            </a:fld>
            <a:endParaRPr lang="en-US"/>
          </a:p>
        </p:txBody>
      </p:sp>
    </p:spTree>
    <p:extLst>
      <p:ext uri="{BB962C8B-B14F-4D97-AF65-F5344CB8AC3E}">
        <p14:creationId xmlns:p14="http://schemas.microsoft.com/office/powerpoint/2010/main" val="388671139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Suggested guidance </a:t>
            </a:r>
            <a:endParaRPr lang="en-US" b="0" dirty="0"/>
          </a:p>
          <a:p>
            <a:r>
              <a:rPr lang="en-US" b="0" dirty="0"/>
              <a:t>A possible stretch would be to write balanced symbol equations if the formulae for the reactant bases is given.</a:t>
            </a:r>
          </a:p>
          <a:p>
            <a:r>
              <a:rPr lang="en-US" b="0" dirty="0" err="1"/>
              <a:t>CuO</a:t>
            </a:r>
            <a:endParaRPr lang="en-US" b="0" dirty="0"/>
          </a:p>
          <a:p>
            <a:r>
              <a:rPr lang="en-US" b="0" dirty="0"/>
              <a:t>MgO</a:t>
            </a:r>
          </a:p>
          <a:p>
            <a:r>
              <a:rPr lang="en-US" b="0" dirty="0"/>
              <a:t>KOH</a:t>
            </a:r>
          </a:p>
          <a:p>
            <a:r>
              <a:rPr lang="en-US" b="0" dirty="0" err="1"/>
              <a:t>CaO</a:t>
            </a:r>
            <a:endParaRPr lang="en-US" b="0" dirty="0"/>
          </a:p>
          <a:p>
            <a:r>
              <a:rPr lang="en-US" b="0" dirty="0" err="1"/>
              <a:t>PbO</a:t>
            </a:r>
            <a:endParaRPr lang="en-US" b="0" dirty="0"/>
          </a:p>
          <a:p>
            <a:r>
              <a:rPr lang="en-US" b="0" dirty="0"/>
              <a:t>CuCO3</a:t>
            </a:r>
          </a:p>
          <a:p>
            <a:endParaRPr lang="en-US" b="1" dirty="0"/>
          </a:p>
        </p:txBody>
      </p:sp>
      <p:sp>
        <p:nvSpPr>
          <p:cNvPr id="4" name="Slide Number Placeholder 3"/>
          <p:cNvSpPr>
            <a:spLocks noGrp="1"/>
          </p:cNvSpPr>
          <p:nvPr>
            <p:ph type="sldNum" sz="quarter" idx="5"/>
          </p:nvPr>
        </p:nvSpPr>
        <p:spPr/>
        <p:txBody>
          <a:bodyPr/>
          <a:lstStyle/>
          <a:p>
            <a:fld id="{4B7F327E-D879-4193-B0D7-BEE89950DB5C}" type="slidenum">
              <a:rPr lang="en-GB" smtClean="0"/>
              <a:t>20</a:t>
            </a:fld>
            <a:endParaRPr lang="en-GB"/>
          </a:p>
        </p:txBody>
      </p:sp>
    </p:spTree>
    <p:extLst>
      <p:ext uri="{BB962C8B-B14F-4D97-AF65-F5344CB8AC3E}">
        <p14:creationId xmlns:p14="http://schemas.microsoft.com/office/powerpoint/2010/main" val="30825540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lesson links to the big idea </a:t>
            </a:r>
            <a:r>
              <a:rPr lang="en-GB" b="1" dirty="0"/>
              <a:t>Reactions Rearrange Matter</a:t>
            </a:r>
            <a:r>
              <a:rPr lang="en-GB" dirty="0"/>
              <a:t>. So far in this unit students have focussed on quantitative chemistry by learning how to calculate relative formula mass, calculate percentage by mass, calculate concentration and balance equations. Now we will recap knowledge from C2.1 Acids and Alkalis and C3.1 Mixtures and apply it in the context of making soluble salts from insoluble bases and acids. The rest of the unit will focus on this key practical which brings together practical skills such as filtration and evaporation with knowledge about neutralisation reactions.</a:t>
            </a:r>
          </a:p>
          <a:p>
            <a:endParaRPr lang="en-GB" dirty="0"/>
          </a:p>
          <a:p>
            <a:r>
              <a:rPr lang="en-GB" b="1" dirty="0"/>
              <a:t>Suggested hook:</a:t>
            </a:r>
          </a:p>
          <a:p>
            <a:r>
              <a:rPr lang="en-GB" b="0" dirty="0"/>
              <a:t>Pour about a teaspoon of table salt into a beaker of water (approx. 500 ml) and stir to dissolve it. </a:t>
            </a:r>
            <a:r>
              <a:rPr lang="en-GB" b="0" i="1" dirty="0"/>
              <a:t>Where has this salt gone? </a:t>
            </a:r>
            <a:r>
              <a:rPr lang="en-GB" b="1" i="1" dirty="0"/>
              <a:t>It has dissolved and a solution has now formed. </a:t>
            </a:r>
            <a:r>
              <a:rPr lang="en-GB" b="0" i="1" dirty="0"/>
              <a:t>What is the difference between soluble and insoluble? </a:t>
            </a:r>
            <a:r>
              <a:rPr lang="en-GB" b="1" i="1" dirty="0"/>
              <a:t>Soluble substances dissolve in water but insoluble substances do not.</a:t>
            </a:r>
            <a:endParaRPr lang="en-GB" dirty="0"/>
          </a:p>
          <a:p>
            <a:endParaRPr lang="en-GB" b="0" dirty="0"/>
          </a:p>
          <a:p>
            <a:endParaRPr lang="en-GB" sz="1200" b="1"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B7C1065-6FAC-EB47-82DC-34C50BE3F4B9}" type="slidenum">
              <a:rPr kumimoji="0" lang="en-US" sz="1800" b="0" i="0" u="none" strike="noStrike" kern="1200" cap="none" spc="0" normalizeH="0" baseline="0" noProof="0" smtClean="0">
                <a:ln>
                  <a:noFill/>
                </a:ln>
                <a:solidFill>
                  <a:srgbClr val="000000"/>
                </a:solidFill>
                <a:effectLst/>
                <a:uLnTx/>
                <a:uFillTx/>
                <a:latin typeface="Arial"/>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1200" cap="none" spc="0" normalizeH="0" baseline="0" noProof="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19567484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answers to the worksheet are in folder</a:t>
            </a:r>
          </a:p>
        </p:txBody>
      </p:sp>
      <p:sp>
        <p:nvSpPr>
          <p:cNvPr id="4" name="Slide Number Placeholder 3"/>
          <p:cNvSpPr>
            <a:spLocks noGrp="1"/>
          </p:cNvSpPr>
          <p:nvPr>
            <p:ph type="sldNum" sz="quarter" idx="5"/>
          </p:nvPr>
        </p:nvSpPr>
        <p:spPr/>
        <p:txBody>
          <a:bodyPr/>
          <a:lstStyle/>
          <a:p>
            <a:fld id="{4B7F327E-D879-4193-B0D7-BEE89950DB5C}" type="slidenum">
              <a:rPr lang="en-GB" smtClean="0"/>
              <a:t>21</a:t>
            </a:fld>
            <a:endParaRPr lang="en-GB"/>
          </a:p>
        </p:txBody>
      </p:sp>
    </p:spTree>
    <p:extLst>
      <p:ext uri="{BB962C8B-B14F-4D97-AF65-F5344CB8AC3E}">
        <p14:creationId xmlns:p14="http://schemas.microsoft.com/office/powerpoint/2010/main" val="15702085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Suggested guidance</a:t>
            </a:r>
            <a:r>
              <a:rPr lang="en-US" dirty="0"/>
              <a:t>: </a:t>
            </a:r>
          </a:p>
          <a:p>
            <a:r>
              <a:rPr lang="en-US" dirty="0"/>
              <a:t>This should be done as a stretch is there is time in the lesson. The worksheet questions should be done first to practice applying the knowledge.</a:t>
            </a:r>
          </a:p>
          <a:p>
            <a:endParaRPr lang="en-US" dirty="0"/>
          </a:p>
          <a:p>
            <a:r>
              <a:rPr lang="en-US" dirty="0"/>
              <a:t>This activity is the precipitation of silver chloride, an insoluble salt, and reinforces the difference between soluble and insoluble salts. </a:t>
            </a:r>
          </a:p>
          <a:p>
            <a:r>
              <a:rPr lang="en-GB" sz="1200" b="0" i="0" kern="1200" dirty="0">
                <a:solidFill>
                  <a:schemeClr val="tx1"/>
                </a:solidFill>
                <a:effectLst/>
                <a:latin typeface="+mn-lt"/>
                <a:ea typeface="+mn-ea"/>
                <a:cs typeface="+mn-cs"/>
              </a:rPr>
              <a:t>When clear, colourless silver nitrate solution is added to clear, colourless sodium chloride solution, white silver chloride precipitates. </a:t>
            </a:r>
            <a:endParaRPr lang="en-US" dirty="0"/>
          </a:p>
          <a:p>
            <a:r>
              <a:rPr lang="en-GB" sz="1200" b="0" i="0" kern="1200" dirty="0">
                <a:solidFill>
                  <a:schemeClr val="tx1"/>
                </a:solidFill>
                <a:effectLst/>
                <a:latin typeface="+mn-lt"/>
                <a:ea typeface="+mn-ea"/>
                <a:cs typeface="+mn-cs"/>
              </a:rPr>
              <a:t>Almost all alkali metal compounds and nitrates are soluble, but most silver compounds are insoluble (except for acetates, perchlorates, chlorates, and nitrates). Therefore, when the soluble salts silver nitrate and sodium chloride are mixed, insoluble silver chloride forms and precipitates out. AgNO</a:t>
            </a:r>
            <a:r>
              <a:rPr lang="en-GB" sz="1200" b="0" i="0" kern="1200" baseline="-25000" dirty="0">
                <a:solidFill>
                  <a:schemeClr val="tx1"/>
                </a:solidFill>
                <a:effectLst/>
                <a:latin typeface="+mn-lt"/>
                <a:ea typeface="+mn-ea"/>
                <a:cs typeface="+mn-cs"/>
              </a:rPr>
              <a:t>3</a:t>
            </a:r>
            <a:r>
              <a:rPr lang="en-GB" sz="1200" b="0" i="0" kern="1200" dirty="0">
                <a:solidFill>
                  <a:schemeClr val="tx1"/>
                </a:solidFill>
                <a:effectLst/>
                <a:latin typeface="+mn-lt"/>
                <a:ea typeface="+mn-ea"/>
                <a:cs typeface="+mn-cs"/>
              </a:rPr>
              <a:t>(</a:t>
            </a:r>
            <a:r>
              <a:rPr lang="en-GB" sz="1200" b="0" i="1" kern="1200" dirty="0" err="1">
                <a:solidFill>
                  <a:schemeClr val="tx1"/>
                </a:solidFill>
                <a:effectLst/>
                <a:latin typeface="+mn-lt"/>
                <a:ea typeface="+mn-ea"/>
                <a:cs typeface="+mn-cs"/>
              </a:rPr>
              <a:t>aq</a:t>
            </a:r>
            <a:r>
              <a:rPr lang="en-GB" sz="1200" b="0" i="0" kern="1200" dirty="0">
                <a:solidFill>
                  <a:schemeClr val="tx1"/>
                </a:solidFill>
                <a:effectLst/>
                <a:latin typeface="+mn-lt"/>
                <a:ea typeface="+mn-ea"/>
                <a:cs typeface="+mn-cs"/>
              </a:rPr>
              <a:t>) + NaCl(</a:t>
            </a:r>
            <a:r>
              <a:rPr lang="en-GB" sz="1200" b="0" i="1" kern="1200" dirty="0" err="1">
                <a:solidFill>
                  <a:schemeClr val="tx1"/>
                </a:solidFill>
                <a:effectLst/>
                <a:latin typeface="+mn-lt"/>
                <a:ea typeface="+mn-ea"/>
                <a:cs typeface="+mn-cs"/>
              </a:rPr>
              <a:t>aq</a:t>
            </a:r>
            <a:r>
              <a:rPr lang="en-GB" sz="1200" b="0" i="0" kern="1200" dirty="0">
                <a:solidFill>
                  <a:schemeClr val="tx1"/>
                </a:solidFill>
                <a:effectLst/>
                <a:latin typeface="+mn-lt"/>
                <a:ea typeface="+mn-ea"/>
                <a:cs typeface="+mn-cs"/>
              </a:rPr>
              <a:t>) --&gt; AgCl(</a:t>
            </a:r>
            <a:r>
              <a:rPr lang="en-GB" sz="1200" b="0" i="1" kern="1200" dirty="0">
                <a:solidFill>
                  <a:schemeClr val="tx1"/>
                </a:solidFill>
                <a:effectLst/>
                <a:latin typeface="+mn-lt"/>
                <a:ea typeface="+mn-ea"/>
                <a:cs typeface="+mn-cs"/>
              </a:rPr>
              <a:t>s</a:t>
            </a:r>
            <a:r>
              <a:rPr lang="en-GB" sz="1200" b="0" i="0" kern="1200" dirty="0">
                <a:solidFill>
                  <a:schemeClr val="tx1"/>
                </a:solidFill>
                <a:effectLst/>
                <a:latin typeface="+mn-lt"/>
                <a:ea typeface="+mn-ea"/>
                <a:cs typeface="+mn-cs"/>
              </a:rPr>
              <a:t>) + NaNO</a:t>
            </a:r>
            <a:r>
              <a:rPr lang="en-GB" sz="1200" b="0" i="0" kern="1200" baseline="-25000" dirty="0">
                <a:solidFill>
                  <a:schemeClr val="tx1"/>
                </a:solidFill>
                <a:effectLst/>
                <a:latin typeface="+mn-lt"/>
                <a:ea typeface="+mn-ea"/>
                <a:cs typeface="+mn-cs"/>
              </a:rPr>
              <a:t>3</a:t>
            </a:r>
            <a:r>
              <a:rPr lang="en-GB" sz="1200" b="0" i="0" kern="1200" dirty="0">
                <a:solidFill>
                  <a:schemeClr val="tx1"/>
                </a:solidFill>
                <a:effectLst/>
                <a:latin typeface="+mn-lt"/>
                <a:ea typeface="+mn-ea"/>
                <a:cs typeface="+mn-cs"/>
              </a:rPr>
              <a:t>(</a:t>
            </a:r>
            <a:r>
              <a:rPr lang="en-GB" sz="1200" b="0" i="1" kern="1200" dirty="0" err="1">
                <a:solidFill>
                  <a:schemeClr val="tx1"/>
                </a:solidFill>
                <a:effectLst/>
                <a:latin typeface="+mn-lt"/>
                <a:ea typeface="+mn-ea"/>
                <a:cs typeface="+mn-cs"/>
              </a:rPr>
              <a:t>aq</a:t>
            </a:r>
            <a:r>
              <a:rPr lang="en-GB" sz="1200" b="0" i="0" kern="1200" dirty="0">
                <a:solidFill>
                  <a:schemeClr val="tx1"/>
                </a:solidFill>
                <a:effectLst/>
                <a:latin typeface="+mn-lt"/>
                <a:ea typeface="+mn-ea"/>
                <a:cs typeface="+mn-cs"/>
              </a:rPr>
              <a:t>) or Ag</a:t>
            </a:r>
            <a:r>
              <a:rPr lang="en-GB" sz="1200" b="0" i="0" kern="1200" baseline="30000" dirty="0">
                <a:solidFill>
                  <a:schemeClr val="tx1"/>
                </a:solidFill>
                <a:effectLst/>
                <a:latin typeface="+mn-lt"/>
                <a:ea typeface="+mn-ea"/>
                <a:cs typeface="+mn-cs"/>
              </a:rPr>
              <a:t>+</a:t>
            </a:r>
            <a:r>
              <a:rPr lang="en-GB" sz="1200" b="0" i="0" kern="1200" dirty="0">
                <a:solidFill>
                  <a:schemeClr val="tx1"/>
                </a:solidFill>
                <a:effectLst/>
                <a:latin typeface="+mn-lt"/>
                <a:ea typeface="+mn-ea"/>
                <a:cs typeface="+mn-cs"/>
              </a:rPr>
              <a:t>(</a:t>
            </a:r>
            <a:r>
              <a:rPr lang="en-GB" sz="1200" b="0" i="1" kern="1200" dirty="0" err="1">
                <a:solidFill>
                  <a:schemeClr val="tx1"/>
                </a:solidFill>
                <a:effectLst/>
                <a:latin typeface="+mn-lt"/>
                <a:ea typeface="+mn-ea"/>
                <a:cs typeface="+mn-cs"/>
              </a:rPr>
              <a:t>aq</a:t>
            </a:r>
            <a:r>
              <a:rPr lang="en-GB" sz="1200" b="0" i="0" kern="1200" dirty="0">
                <a:solidFill>
                  <a:schemeClr val="tx1"/>
                </a:solidFill>
                <a:effectLst/>
                <a:latin typeface="+mn-lt"/>
                <a:ea typeface="+mn-ea"/>
                <a:cs typeface="+mn-cs"/>
              </a:rPr>
              <a:t>) + Cl</a:t>
            </a:r>
            <a:r>
              <a:rPr lang="en-GB" sz="1200" b="0" i="0" kern="1200" baseline="30000" dirty="0">
                <a:solidFill>
                  <a:schemeClr val="tx1"/>
                </a:solidFill>
                <a:effectLst/>
                <a:latin typeface="+mn-lt"/>
                <a:ea typeface="+mn-ea"/>
                <a:cs typeface="+mn-cs"/>
              </a:rPr>
              <a:t>-</a:t>
            </a:r>
            <a:r>
              <a:rPr lang="en-GB" sz="1200" b="0" i="0" kern="1200" dirty="0">
                <a:solidFill>
                  <a:schemeClr val="tx1"/>
                </a:solidFill>
                <a:effectLst/>
                <a:latin typeface="+mn-lt"/>
                <a:ea typeface="+mn-ea"/>
                <a:cs typeface="+mn-cs"/>
              </a:rPr>
              <a:t>(</a:t>
            </a:r>
            <a:r>
              <a:rPr lang="en-GB" sz="1200" b="0" i="1" kern="1200" dirty="0" err="1">
                <a:solidFill>
                  <a:schemeClr val="tx1"/>
                </a:solidFill>
                <a:effectLst/>
                <a:latin typeface="+mn-lt"/>
                <a:ea typeface="+mn-ea"/>
                <a:cs typeface="+mn-cs"/>
              </a:rPr>
              <a:t>aq</a:t>
            </a:r>
            <a:r>
              <a:rPr lang="en-GB" sz="1200" b="0" i="0" kern="1200" dirty="0">
                <a:solidFill>
                  <a:schemeClr val="tx1"/>
                </a:solidFill>
                <a:effectLst/>
                <a:latin typeface="+mn-lt"/>
                <a:ea typeface="+mn-ea"/>
                <a:cs typeface="+mn-cs"/>
              </a:rPr>
              <a:t>) --&gt; AgCl(</a:t>
            </a:r>
            <a:r>
              <a:rPr lang="en-GB" sz="1200" b="0" i="1" kern="1200" dirty="0">
                <a:solidFill>
                  <a:schemeClr val="tx1"/>
                </a:solidFill>
                <a:effectLst/>
                <a:latin typeface="+mn-lt"/>
                <a:ea typeface="+mn-ea"/>
                <a:cs typeface="+mn-cs"/>
              </a:rPr>
              <a:t>s</a:t>
            </a:r>
            <a:r>
              <a:rPr lang="en-GB" sz="1200" b="0" i="0" kern="1200" dirty="0">
                <a:solidFill>
                  <a:schemeClr val="tx1"/>
                </a:solidFill>
                <a:effectLst/>
                <a:latin typeface="+mn-lt"/>
                <a:ea typeface="+mn-ea"/>
                <a:cs typeface="+mn-cs"/>
              </a:rPr>
              <a:t>) </a:t>
            </a:r>
          </a:p>
          <a:p>
            <a:r>
              <a:rPr lang="en-GB" sz="1200" b="0" i="0" kern="1200" dirty="0">
                <a:solidFill>
                  <a:schemeClr val="tx1"/>
                </a:solidFill>
                <a:effectLst/>
                <a:latin typeface="+mn-lt"/>
                <a:ea typeface="+mn-ea"/>
                <a:cs typeface="+mn-cs"/>
              </a:rPr>
              <a:t>Silver nitrate is used in photography, medicine, silver plating and refining, and in making mirrors and indelible ink.</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Apparatus/Chemicals required:</a:t>
            </a:r>
          </a:p>
          <a:p>
            <a:pPr marL="171450" indent="-171450">
              <a:buFont typeface="Arial" panose="020B0604020202020204" pitchFamily="34" charset="0"/>
              <a:buChar char="•"/>
            </a:pPr>
            <a:r>
              <a:rPr lang="en-GB" sz="1200" b="0" i="0" kern="1200" dirty="0">
                <a:solidFill>
                  <a:schemeClr val="tx1"/>
                </a:solidFill>
                <a:effectLst/>
                <a:latin typeface="+mn-lt"/>
                <a:ea typeface="+mn-ea"/>
                <a:cs typeface="+mn-cs"/>
              </a:rPr>
              <a:t>about 500mL 1M sodium chloride solution</a:t>
            </a:r>
          </a:p>
          <a:p>
            <a:pPr marL="171450" indent="-171450">
              <a:buFont typeface="Arial" panose="020B0604020202020204" pitchFamily="34" charset="0"/>
              <a:buChar char="•"/>
            </a:pPr>
            <a:r>
              <a:rPr lang="en-GB" sz="1200" b="0" i="0" kern="1200" dirty="0">
                <a:solidFill>
                  <a:schemeClr val="tx1"/>
                </a:solidFill>
                <a:effectLst/>
                <a:latin typeface="+mn-lt"/>
                <a:ea typeface="+mn-ea"/>
                <a:cs typeface="+mn-cs"/>
              </a:rPr>
              <a:t>dropper bottle of 0.1M silver nitrate solution</a:t>
            </a:r>
          </a:p>
          <a:p>
            <a:pPr marL="171450" indent="-171450">
              <a:buFont typeface="Arial" panose="020B0604020202020204" pitchFamily="34" charset="0"/>
              <a:buChar char="•"/>
            </a:pPr>
            <a:r>
              <a:rPr lang="en-GB" sz="1200" b="0" i="0" kern="1200" dirty="0">
                <a:solidFill>
                  <a:schemeClr val="tx1"/>
                </a:solidFill>
                <a:effectLst/>
                <a:latin typeface="+mn-lt"/>
                <a:ea typeface="+mn-ea"/>
                <a:cs typeface="+mn-cs"/>
              </a:rPr>
              <a:t>glass cylinder</a:t>
            </a:r>
          </a:p>
          <a:p>
            <a:pPr marL="171450" indent="-171450">
              <a:buFont typeface="Arial" panose="020B0604020202020204" pitchFamily="34" charset="0"/>
              <a:buChar char="•"/>
            </a:pPr>
            <a:r>
              <a:rPr lang="en-GB" sz="1200" b="0" i="0" kern="1200" dirty="0">
                <a:solidFill>
                  <a:schemeClr val="tx1"/>
                </a:solidFill>
                <a:effectLst/>
                <a:latin typeface="+mn-lt"/>
                <a:ea typeface="+mn-ea"/>
                <a:cs typeface="+mn-cs"/>
              </a:rPr>
              <a:t>Dark background to help students to see the resulting reaction</a:t>
            </a:r>
          </a:p>
          <a:p>
            <a:pPr marL="171450" indent="-171450">
              <a:buFont typeface="Arial" panose="020B0604020202020204" pitchFamily="34" charset="0"/>
              <a:buChar char="•"/>
            </a:pPr>
            <a:endParaRPr lang="en-GB" sz="1200" b="0" i="0" kern="1200" dirty="0">
              <a:solidFill>
                <a:schemeClr val="tx1"/>
              </a:solidFill>
              <a:effectLst/>
              <a:latin typeface="+mn-lt"/>
              <a:ea typeface="+mn-ea"/>
              <a:cs typeface="+mn-cs"/>
            </a:endParaRPr>
          </a:p>
          <a:p>
            <a:r>
              <a:rPr lang="en-GB" sz="1200" b="1" i="0" kern="1200" dirty="0">
                <a:solidFill>
                  <a:schemeClr val="tx1"/>
                </a:solidFill>
                <a:effectLst/>
                <a:latin typeface="+mn-lt"/>
                <a:ea typeface="+mn-ea"/>
                <a:cs typeface="+mn-cs"/>
              </a:rPr>
              <a:t>Procedure </a:t>
            </a:r>
          </a:p>
          <a:p>
            <a:r>
              <a:rPr lang="en-GB" sz="1200" b="0" i="0" kern="1200" dirty="0">
                <a:solidFill>
                  <a:schemeClr val="tx1"/>
                </a:solidFill>
                <a:effectLst/>
                <a:latin typeface="+mn-lt"/>
                <a:ea typeface="+mn-ea"/>
                <a:cs typeface="+mn-cs"/>
              </a:rPr>
              <a:t>Place the glass cylinder in front of the background to provide better visibility. The black background works best for this demo. Fill the cylinder about halfway with sodium chloride solution. Add several droppers full of silver nitrate solution to the cylinder. Immediately a white precipitate forms. </a:t>
            </a:r>
          </a:p>
          <a:p>
            <a:endParaRPr lang="en-GB" sz="1200" b="0" i="0" kern="1200" dirty="0">
              <a:solidFill>
                <a:schemeClr val="tx1"/>
              </a:solidFill>
              <a:effectLst/>
              <a:latin typeface="+mn-lt"/>
              <a:ea typeface="+mn-ea"/>
              <a:cs typeface="+mn-cs"/>
            </a:endParaRPr>
          </a:p>
          <a:p>
            <a:r>
              <a:rPr lang="en-GB" sz="1200" b="1" i="0" kern="1200" dirty="0">
                <a:solidFill>
                  <a:schemeClr val="tx1"/>
                </a:solidFill>
                <a:effectLst/>
                <a:latin typeface="+mn-lt"/>
                <a:ea typeface="+mn-ea"/>
                <a:cs typeface="+mn-cs"/>
              </a:rPr>
              <a:t>Safety Precautions </a:t>
            </a:r>
          </a:p>
          <a:p>
            <a:r>
              <a:rPr lang="en-GB" sz="1200" b="0" i="0" kern="1200" dirty="0">
                <a:solidFill>
                  <a:schemeClr val="tx1"/>
                </a:solidFill>
                <a:effectLst/>
                <a:latin typeface="+mn-lt"/>
                <a:ea typeface="+mn-ea"/>
                <a:cs typeface="+mn-cs"/>
              </a:rPr>
              <a:t>Silver nitrate is a strong oxidiser, but the solution is fairly dilute. Wear goggles. Avoid getting silver nitrate solution on your skin. If your skin comes into contact with silver nitrate solution, immediately wash thoroughly with soap and water. If you get silver nitrate solution in your eyes, flush with water for 15 minutes and seek medical help. (But don’t panic, this solution is about 1.5% by weight and 1% solution is used to treat eye infections.) It is the responsibility of each individual teacher to risk assess this demonstration for themselves and their class.</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Image source</a:t>
            </a:r>
          </a:p>
          <a:p>
            <a:r>
              <a:rPr lang="en-GB" sz="1200" b="0" i="0" kern="1200" dirty="0">
                <a:solidFill>
                  <a:schemeClr val="tx1"/>
                </a:solidFill>
                <a:effectLst/>
                <a:latin typeface="+mn-lt"/>
                <a:ea typeface="+mn-ea"/>
                <a:cs typeface="+mn-cs"/>
              </a:rPr>
              <a:t>https://</a:t>
            </a:r>
            <a:r>
              <a:rPr lang="en-GB" sz="1200" b="0" i="0" kern="1200" dirty="0" err="1">
                <a:solidFill>
                  <a:schemeClr val="tx1"/>
                </a:solidFill>
                <a:effectLst/>
                <a:latin typeface="+mn-lt"/>
                <a:ea typeface="+mn-ea"/>
                <a:cs typeface="+mn-cs"/>
              </a:rPr>
              <a:t>commons.wikimedia.org</a:t>
            </a:r>
            <a:r>
              <a:rPr lang="en-GB" sz="1200" b="0" i="0" kern="1200" dirty="0">
                <a:solidFill>
                  <a:schemeClr val="tx1"/>
                </a:solidFill>
                <a:effectLst/>
                <a:latin typeface="+mn-lt"/>
                <a:ea typeface="+mn-ea"/>
                <a:cs typeface="+mn-cs"/>
              </a:rPr>
              <a:t>/wiki/</a:t>
            </a:r>
            <a:r>
              <a:rPr lang="en-GB" sz="1200" b="0" i="0" kern="1200" dirty="0" err="1">
                <a:solidFill>
                  <a:schemeClr val="tx1"/>
                </a:solidFill>
                <a:effectLst/>
                <a:latin typeface="+mn-lt"/>
                <a:ea typeface="+mn-ea"/>
                <a:cs typeface="+mn-cs"/>
              </a:rPr>
              <a:t>File:Silver_chloride</a:t>
            </a:r>
            <a:r>
              <a:rPr lang="en-GB" sz="1200" b="0" i="0" kern="1200" dirty="0">
                <a:solidFill>
                  <a:schemeClr val="tx1"/>
                </a:solidFill>
                <a:effectLst/>
                <a:latin typeface="+mn-lt"/>
                <a:ea typeface="+mn-ea"/>
                <a:cs typeface="+mn-cs"/>
              </a:rPr>
              <a:t>_(AgCl).jpg</a:t>
            </a:r>
          </a:p>
          <a:p>
            <a:pPr marL="171450" indent="-171450">
              <a:buFont typeface="Arial" panose="020B0604020202020204" pitchFamily="34" charset="0"/>
              <a:buChar char="•"/>
            </a:pPr>
            <a:endParaRPr lang="en-GB" sz="1200" b="0" i="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4B7F327E-D879-4193-B0D7-BEE89950DB5C}" type="slidenum">
              <a:rPr lang="en-GB" smtClean="0"/>
              <a:t>22</a:t>
            </a:fld>
            <a:endParaRPr lang="en-GB"/>
          </a:p>
        </p:txBody>
      </p:sp>
    </p:spTree>
    <p:extLst>
      <p:ext uri="{BB962C8B-B14F-4D97-AF65-F5344CB8AC3E}">
        <p14:creationId xmlns:p14="http://schemas.microsoft.com/office/powerpoint/2010/main" val="18197454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rtl="0">
              <a:lnSpc>
                <a:spcPct val="100000"/>
              </a:lnSpc>
              <a:spcBef>
                <a:spcPts val="0"/>
              </a:spcBef>
              <a:spcAft>
                <a:spcPts val="0"/>
              </a:spcAft>
              <a:buClr>
                <a:schemeClr val="dk1"/>
              </a:buClr>
              <a:buSzPts val="1200"/>
              <a:buFont typeface="+mj-lt"/>
              <a:buNone/>
            </a:pPr>
            <a:r>
              <a:rPr lang="en-GB" b="1" i="0" dirty="0"/>
              <a:t>Q1. </a:t>
            </a:r>
            <a:r>
              <a:rPr lang="en-GB" b="1" dirty="0"/>
              <a:t>Answer: B</a:t>
            </a:r>
          </a:p>
          <a:p>
            <a:pPr marL="0" marR="0" lvl="0" indent="0" algn="l" rtl="0">
              <a:lnSpc>
                <a:spcPct val="100000"/>
              </a:lnSpc>
              <a:spcBef>
                <a:spcPts val="0"/>
              </a:spcBef>
              <a:spcAft>
                <a:spcPts val="0"/>
              </a:spcAft>
              <a:buClr>
                <a:schemeClr val="dk1"/>
              </a:buClr>
              <a:buSzPts val="1200"/>
              <a:buFont typeface="+mj-lt"/>
              <a:buNone/>
            </a:pPr>
            <a:r>
              <a:rPr lang="en-GB" b="0" dirty="0"/>
              <a:t>If students answer A, this suggests a gap in knowledge about the definitions of insoluble and soluble. </a:t>
            </a:r>
            <a:r>
              <a:rPr lang="en-GB" i="1" dirty="0"/>
              <a:t>To fix-it, reteach this using examples of NaCl being soluble and </a:t>
            </a:r>
            <a:r>
              <a:rPr lang="en-GB" i="1" dirty="0" err="1"/>
              <a:t>CuO</a:t>
            </a:r>
            <a:r>
              <a:rPr lang="en-GB" i="1" dirty="0"/>
              <a:t> being insoluble in water. Then ask students to explain the difference between a soluble and insoluble salt.</a:t>
            </a:r>
          </a:p>
          <a:p>
            <a:pPr marL="0" marR="0" lvl="0" indent="0" algn="l" defTabSz="914400" rtl="0" eaLnBrk="1" fontAlgn="auto" latinLnBrk="0" hangingPunct="1">
              <a:lnSpc>
                <a:spcPct val="100000"/>
              </a:lnSpc>
              <a:spcBef>
                <a:spcPts val="0"/>
              </a:spcBef>
              <a:spcAft>
                <a:spcPts val="0"/>
              </a:spcAft>
              <a:buClr>
                <a:schemeClr val="dk1"/>
              </a:buClr>
              <a:buSzPts val="1200"/>
              <a:buFont typeface="+mj-lt"/>
              <a:buNone/>
              <a:tabLst/>
              <a:defRPr/>
            </a:pPr>
            <a:r>
              <a:rPr lang="en-GB" b="0" dirty="0"/>
              <a:t>If students answer C, this suggests a gap in knowledge about the definition of alkalis. </a:t>
            </a:r>
            <a:r>
              <a:rPr lang="en-GB" i="1" dirty="0"/>
              <a:t>To fix-it, reteach that alkalis are bases that are soluble in water and a substance with a pH 8-14 that is insoluble is called a base. Then ask students to write out definitions for base and alkali.</a:t>
            </a:r>
            <a:endParaRPr lang="en-GB" b="0" i="1" dirty="0"/>
          </a:p>
          <a:p>
            <a:pPr marL="0" marR="0" lvl="0" indent="0" algn="l" rtl="0">
              <a:lnSpc>
                <a:spcPct val="100000"/>
              </a:lnSpc>
              <a:spcBef>
                <a:spcPts val="0"/>
              </a:spcBef>
              <a:spcAft>
                <a:spcPts val="0"/>
              </a:spcAft>
              <a:buClr>
                <a:schemeClr val="dk1"/>
              </a:buClr>
              <a:buSzPts val="1200"/>
              <a:buFont typeface="+mj-lt"/>
              <a:buNone/>
            </a:pPr>
            <a:r>
              <a:rPr lang="en-GB" b="1" dirty="0"/>
              <a:t>Q2. Answer: A</a:t>
            </a:r>
          </a:p>
          <a:p>
            <a:pPr marL="0" marR="0" lvl="0" indent="0" algn="l" rtl="0">
              <a:lnSpc>
                <a:spcPct val="100000"/>
              </a:lnSpc>
              <a:spcBef>
                <a:spcPts val="0"/>
              </a:spcBef>
              <a:spcAft>
                <a:spcPts val="0"/>
              </a:spcAft>
              <a:buClr>
                <a:schemeClr val="dk1"/>
              </a:buClr>
              <a:buSzPts val="1200"/>
              <a:buFont typeface="+mj-lt"/>
              <a:buNone/>
            </a:pPr>
            <a:r>
              <a:rPr lang="en-GB" b="0" dirty="0"/>
              <a:t>If students answer B, this suggests a gap in knowledge that copper oxide produces a copper salt. If students answer C, this suggests a gap in knowledge that sulfuric acid produces a sulphate. </a:t>
            </a:r>
            <a:r>
              <a:rPr lang="en-GB" i="1" dirty="0"/>
              <a:t>To fix-it, model using a few example reactions, how different reactants form particular salts (e.g. copper oxide, calcium carbonate and sulfuric acid, hydrochloric acid ). Highlight/underline in different colours to show which elements in the reactants have formed the salt. Then remove and ask students to complete word equations using these same products.</a:t>
            </a:r>
          </a:p>
          <a:p>
            <a:pPr marL="0" marR="0" lvl="0" indent="0" algn="l" rtl="0">
              <a:lnSpc>
                <a:spcPct val="100000"/>
              </a:lnSpc>
              <a:spcBef>
                <a:spcPts val="0"/>
              </a:spcBef>
              <a:spcAft>
                <a:spcPts val="0"/>
              </a:spcAft>
              <a:buClr>
                <a:schemeClr val="dk1"/>
              </a:buClr>
              <a:buSzPts val="1200"/>
              <a:buFont typeface="+mj-lt"/>
              <a:buNone/>
            </a:pPr>
            <a:r>
              <a:rPr lang="en-GB" b="1" i="0" dirty="0"/>
              <a:t>Q3. </a:t>
            </a:r>
            <a:r>
              <a:rPr lang="en-GB" b="1" dirty="0"/>
              <a:t>Answer: B</a:t>
            </a:r>
          </a:p>
          <a:p>
            <a:pPr marL="0" marR="0" lvl="0" indent="0" algn="l" rtl="0">
              <a:lnSpc>
                <a:spcPct val="100000"/>
              </a:lnSpc>
              <a:spcBef>
                <a:spcPts val="0"/>
              </a:spcBef>
              <a:spcAft>
                <a:spcPts val="0"/>
              </a:spcAft>
              <a:buClr>
                <a:schemeClr val="dk1"/>
              </a:buClr>
              <a:buSzPts val="1200"/>
              <a:buFont typeface="+mj-lt"/>
              <a:buNone/>
            </a:pPr>
            <a:r>
              <a:rPr lang="en-GB" b="0" dirty="0"/>
              <a:t>If students answer A, this suggests a confusion between solutions and molten substances. </a:t>
            </a:r>
            <a:r>
              <a:rPr lang="en-GB" b="0" i="1" dirty="0"/>
              <a:t>To fix-it, ask students to write out the definition of aqueous and then ask them to explain why molten copper sulfate is not aqueous.</a:t>
            </a:r>
            <a:endParaRPr lang="en-GB" b="0" dirty="0"/>
          </a:p>
          <a:p>
            <a:pPr marL="0" marR="0" lvl="0" indent="0" algn="l" rtl="0">
              <a:lnSpc>
                <a:spcPct val="100000"/>
              </a:lnSpc>
              <a:spcBef>
                <a:spcPts val="0"/>
              </a:spcBef>
              <a:spcAft>
                <a:spcPts val="0"/>
              </a:spcAft>
              <a:buClr>
                <a:schemeClr val="dk1"/>
              </a:buClr>
              <a:buSzPts val="1200"/>
              <a:buFont typeface="+mj-lt"/>
              <a:buNone/>
            </a:pPr>
            <a:r>
              <a:rPr lang="en-GB" b="0" dirty="0"/>
              <a:t>If students answer C, this suggests the common misconception that dissolving and melting (or a molten substance and a solution) are the same thing. </a:t>
            </a:r>
            <a:r>
              <a:rPr lang="en-GB" i="1" dirty="0"/>
              <a:t>To fix-it, show using particle diagrams the difference between copper sulfate solution and molten copper sulfate. Then ask students to explain the difference between a sodium chloride solution and molten sodium chloride.</a:t>
            </a:r>
          </a:p>
        </p:txBody>
      </p:sp>
      <p:sp>
        <p:nvSpPr>
          <p:cNvPr id="4" name="Slide Number Placeholder 3"/>
          <p:cNvSpPr>
            <a:spLocks noGrp="1"/>
          </p:cNvSpPr>
          <p:nvPr>
            <p:ph type="sldNum" sz="quarter" idx="10"/>
          </p:nvPr>
        </p:nvSpPr>
        <p:spPr/>
        <p:txBody>
          <a:bodyPr/>
          <a:lstStyle/>
          <a:p>
            <a:fld id="{4B7F327E-D879-4193-B0D7-BEE89950DB5C}" type="slidenum">
              <a:rPr lang="en-GB" smtClean="0"/>
              <a:t>23</a:t>
            </a:fld>
            <a:endParaRPr lang="en-GB"/>
          </a:p>
        </p:txBody>
      </p:sp>
    </p:spTree>
    <p:extLst>
      <p:ext uri="{BB962C8B-B14F-4D97-AF65-F5344CB8AC3E}">
        <p14:creationId xmlns:p14="http://schemas.microsoft.com/office/powerpoint/2010/main" val="6928833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24</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10421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7F327E-D879-4193-B0D7-BEE89950DB5C}" type="slidenum">
              <a:rPr lang="en-GB" smtClean="0"/>
              <a:t>4</a:t>
            </a:fld>
            <a:endParaRPr lang="en-GB" dirty="0"/>
          </a:p>
        </p:txBody>
      </p:sp>
    </p:spTree>
    <p:extLst>
      <p:ext uri="{BB962C8B-B14F-4D97-AF65-F5344CB8AC3E}">
        <p14:creationId xmlns:p14="http://schemas.microsoft.com/office/powerpoint/2010/main" val="6348795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GB" b="1" dirty="0"/>
              <a:t>Purpose: </a:t>
            </a:r>
            <a:r>
              <a:rPr lang="en-GB" dirty="0"/>
              <a:t>to spend time on any gaps identified in previous learning from exit ticket feedback.</a:t>
            </a:r>
          </a:p>
          <a:p>
            <a:pPr marL="0" marR="0" lvl="0" indent="0" algn="l" rtl="0">
              <a:lnSpc>
                <a:spcPct val="100000"/>
              </a:lnSpc>
              <a:spcBef>
                <a:spcPts val="0"/>
              </a:spcBef>
              <a:spcAft>
                <a:spcPts val="0"/>
              </a:spcAft>
              <a:buClr>
                <a:schemeClr val="dk1"/>
              </a:buClr>
              <a:buSzPts val="1200"/>
              <a:buFont typeface="Calibri"/>
              <a:buNone/>
            </a:pPr>
            <a:endParaRPr lang="en-GB" dirty="0"/>
          </a:p>
          <a:p>
            <a:pPr marL="0" marR="0" lvl="0" indent="0" algn="l" rtl="0">
              <a:lnSpc>
                <a:spcPct val="100000"/>
              </a:lnSpc>
              <a:spcBef>
                <a:spcPts val="0"/>
              </a:spcBef>
              <a:spcAft>
                <a:spcPts val="0"/>
              </a:spcAft>
              <a:buClr>
                <a:schemeClr val="dk1"/>
              </a:buClr>
              <a:buSzPts val="1200"/>
              <a:buFont typeface="Calibri"/>
              <a:buNone/>
            </a:pPr>
            <a:r>
              <a:rPr lang="en-GB" b="1" dirty="0"/>
              <a:t>Fix-it guidance from previous exit ticket:</a:t>
            </a: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Q1. Answer: B</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Answering A suggests that the student has multiplied the mass and volume instead of dividing. Answering C suggests that the student has divided volume by mass instead of the other way around. </a:t>
            </a:r>
            <a:r>
              <a:rPr lang="en-GB" i="1" baseline="0" dirty="0"/>
              <a:t>To fix-it, remind the student of the correct formula to calculate concentration. Model the method to work this calculation out, and then give the student some similar calculations to try.</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Q2. Answer: A</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Answering B suggests that the student has used the volume in cm</a:t>
            </a:r>
            <a:r>
              <a:rPr lang="en-GB" baseline="30000" dirty="0"/>
              <a:t>3</a:t>
            </a:r>
            <a:r>
              <a:rPr lang="en-GB" baseline="0" dirty="0"/>
              <a:t> and has not converted to dm</a:t>
            </a:r>
            <a:r>
              <a:rPr lang="en-GB" baseline="30000" dirty="0"/>
              <a:t>3</a:t>
            </a:r>
            <a:r>
              <a:rPr lang="en-GB" baseline="0" dirty="0"/>
              <a:t>. Answering C suggests that the student has multiplied he mass and the correct volume, instead of dividing these as needed. </a:t>
            </a:r>
            <a:r>
              <a:rPr lang="en-GB" i="1" baseline="0" dirty="0"/>
              <a:t>To fix-it, remind the student of the correct formula to calculate concentration and the need to convert to dm</a:t>
            </a:r>
            <a:r>
              <a:rPr lang="en-GB" i="1" baseline="30000" dirty="0"/>
              <a:t>3</a:t>
            </a:r>
            <a:r>
              <a:rPr lang="en-GB" i="1" baseline="0" dirty="0"/>
              <a:t>. Model the method to work this calculation out, and then give the student some similar calculations to try.</a:t>
            </a: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Q3. Answer: B</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Answering A or C suggests that the student is having difficulty rearranging the correct equation. </a:t>
            </a:r>
            <a:r>
              <a:rPr lang="en-GB" i="1" baseline="0" dirty="0"/>
              <a:t>To fix-it, reteach how this is done using slides 9 and 10, and give the student some practice calculations to apply this learning.</a:t>
            </a:r>
          </a:p>
          <a:p>
            <a:pPr marL="0" lvl="0" indent="0" algn="l" rtl="0">
              <a:lnSpc>
                <a:spcPct val="100000"/>
              </a:lnSpc>
              <a:spcBef>
                <a:spcPts val="0"/>
              </a:spcBef>
              <a:spcAft>
                <a:spcPts val="0"/>
              </a:spcAft>
              <a:buSzPts val="1400"/>
              <a:buNone/>
            </a:pPr>
            <a:endParaRPr dirty="0"/>
          </a:p>
        </p:txBody>
      </p:sp>
      <p:sp>
        <p:nvSpPr>
          <p:cNvPr id="102" name="Google Shape;10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5</a:t>
            </a:fld>
            <a:endParaRPr/>
          </a:p>
        </p:txBody>
      </p:sp>
    </p:spTree>
    <p:extLst>
      <p:ext uri="{BB962C8B-B14F-4D97-AF65-F5344CB8AC3E}">
        <p14:creationId xmlns:p14="http://schemas.microsoft.com/office/powerpoint/2010/main" val="15049331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00000"/>
              </a:lnSpc>
              <a:spcBef>
                <a:spcPts val="0"/>
              </a:spcBef>
              <a:spcAft>
                <a:spcPts val="0"/>
              </a:spcAft>
              <a:buSzPts val="1400"/>
              <a:buNone/>
            </a:pPr>
            <a:r>
              <a:rPr lang="en-GB" dirty="0"/>
              <a:t>Exposition type: Explanation</a:t>
            </a:r>
          </a:p>
          <a:p>
            <a:pPr marL="0" lvl="0" indent="0" algn="l" rtl="0">
              <a:lnSpc>
                <a:spcPct val="100000"/>
              </a:lnSpc>
              <a:spcBef>
                <a:spcPts val="0"/>
              </a:spcBef>
              <a:spcAft>
                <a:spcPts val="0"/>
              </a:spcAft>
              <a:buSzPts val="1400"/>
              <a:buNone/>
            </a:pPr>
            <a:endParaRPr lang="en-GB" dirty="0"/>
          </a:p>
          <a:p>
            <a:pPr marL="0" lvl="0" indent="0" algn="l" rtl="0">
              <a:lnSpc>
                <a:spcPct val="100000"/>
              </a:lnSpc>
              <a:spcBef>
                <a:spcPts val="0"/>
              </a:spcBef>
              <a:spcAft>
                <a:spcPts val="0"/>
              </a:spcAft>
              <a:buSzPts val="1400"/>
              <a:buNone/>
            </a:pPr>
            <a:r>
              <a:rPr lang="en-GB" b="1" dirty="0"/>
              <a:t>Suggested teacher exposition: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0" dirty="0"/>
              <a:t>What happens when a soluble substance dissolves? What is happening to the particles of the solute and the solvent? </a:t>
            </a:r>
            <a:r>
              <a:rPr lang="en-US" b="1" dirty="0"/>
              <a:t>Take a beaker of water and a sugar cube. </a:t>
            </a:r>
            <a:r>
              <a:rPr lang="en-US" dirty="0"/>
              <a:t>Sugar is soluble in water; this means that it will dissolve in water to make a sugar solution. </a:t>
            </a:r>
            <a:r>
              <a:rPr lang="en-US" i="1" dirty="0"/>
              <a:t>What is the solute in this example? </a:t>
            </a:r>
            <a:r>
              <a:rPr lang="en-US" b="1" i="1" dirty="0"/>
              <a:t>The sugar.</a:t>
            </a:r>
            <a:r>
              <a:rPr lang="en-US" dirty="0"/>
              <a:t> </a:t>
            </a:r>
            <a:r>
              <a:rPr lang="en-US" i="1" dirty="0"/>
              <a:t>What is the solvent in this example? </a:t>
            </a:r>
            <a:r>
              <a:rPr lang="en-US" b="1" i="1" dirty="0"/>
              <a:t>The water.</a:t>
            </a:r>
            <a:r>
              <a:rPr lang="en-US" dirty="0"/>
              <a:t> In this particle diagram, the water particles are in blue and the sugar particles are in yellow. </a:t>
            </a:r>
            <a:r>
              <a:rPr lang="en-US" i="1" dirty="0"/>
              <a:t>How do we know that the sugar is a solid in this diagram? </a:t>
            </a:r>
            <a:r>
              <a:rPr lang="en-US" b="1" i="1" dirty="0"/>
              <a:t>The particles are touching and arranged in a regular pattern. </a:t>
            </a:r>
            <a:r>
              <a:rPr lang="en-US" b="1" dirty="0"/>
              <a:t>Stir the mixture to dissolve the sugar</a:t>
            </a:r>
            <a:r>
              <a:rPr lang="en-US" dirty="0"/>
              <a:t>.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After it has been stirred, the sugar dissolves.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This particle diagram shows the arrangement of particles of the solute and the solvent in the solution. This looks different because each of the 9 the particles of sugar are spread out and mixed throughout the solution. They are no longer in a solid lump, the particles have completely dissolved.</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So, a sugar solution has been made. </a:t>
            </a:r>
            <a:r>
              <a:rPr lang="en-US" i="1" dirty="0"/>
              <a:t>How would the mass change after the sugar had dissolved? </a:t>
            </a:r>
            <a:r>
              <a:rPr lang="en-US" b="1" i="1" dirty="0"/>
              <a:t>It wouldn’t change – because there is the same number of particles before dissolving and after dissolving. </a:t>
            </a:r>
            <a:r>
              <a:rPr lang="en-US" b="0" i="1" dirty="0"/>
              <a:t>How could you separate the water and the sugar to get the sugar back again? </a:t>
            </a:r>
            <a:r>
              <a:rPr lang="en-US" b="1" i="1" dirty="0"/>
              <a:t>Evaporate the water by heating. </a:t>
            </a:r>
            <a:r>
              <a:rPr lang="en-US" b="0" i="0" dirty="0"/>
              <a:t>We will now look at what happens when we mix water with an insoluble substance.</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Common misconception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A common misconception here is when students think that the sugar has disappeared after dissolving because it can no longer be seen. Support this by discussing that mass is the same before and after dissolving (see exposition above) and also by looking at the number of particles in the diagrams.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t>Image from </a:t>
            </a:r>
            <a:r>
              <a:rPr lang="en-US" b="0" dirty="0" err="1"/>
              <a:t>pixabay</a:t>
            </a:r>
            <a:endParaRPr lang="en-US" b="0" dirty="0"/>
          </a:p>
        </p:txBody>
      </p:sp>
      <p:sp>
        <p:nvSpPr>
          <p:cNvPr id="4" name="Slide Number Placeholder 3"/>
          <p:cNvSpPr>
            <a:spLocks noGrp="1"/>
          </p:cNvSpPr>
          <p:nvPr>
            <p:ph type="sldNum" sz="quarter" idx="5"/>
          </p:nvPr>
        </p:nvSpPr>
        <p:spPr/>
        <p:txBody>
          <a:bodyPr/>
          <a:lstStyle/>
          <a:p>
            <a:fld id="{4B7F327E-D879-4193-B0D7-BEE89950DB5C}" type="slidenum">
              <a:rPr lang="en-GB" smtClean="0"/>
              <a:t>6</a:t>
            </a:fld>
            <a:endParaRPr lang="en-GB"/>
          </a:p>
        </p:txBody>
      </p:sp>
    </p:spTree>
    <p:extLst>
      <p:ext uri="{BB962C8B-B14F-4D97-AF65-F5344CB8AC3E}">
        <p14:creationId xmlns:p14="http://schemas.microsoft.com/office/powerpoint/2010/main" val="31908945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00000"/>
              </a:lnSpc>
              <a:spcBef>
                <a:spcPts val="0"/>
              </a:spcBef>
              <a:spcAft>
                <a:spcPts val="0"/>
              </a:spcAft>
              <a:buSzPts val="1400"/>
              <a:buNone/>
            </a:pPr>
            <a:r>
              <a:rPr lang="en-GB" dirty="0"/>
              <a:t>Exposition type: Explanation</a:t>
            </a:r>
          </a:p>
          <a:p>
            <a:pPr marL="0" lvl="0" indent="0" algn="l" rtl="0">
              <a:lnSpc>
                <a:spcPct val="100000"/>
              </a:lnSpc>
              <a:spcBef>
                <a:spcPts val="0"/>
              </a:spcBef>
              <a:spcAft>
                <a:spcPts val="0"/>
              </a:spcAft>
              <a:buSzPts val="1400"/>
              <a:buNone/>
            </a:pPr>
            <a:endParaRPr lang="en-GB" dirty="0"/>
          </a:p>
          <a:p>
            <a:pPr marL="0" lvl="0" indent="0" algn="l" rtl="0">
              <a:lnSpc>
                <a:spcPct val="100000"/>
              </a:lnSpc>
              <a:spcBef>
                <a:spcPts val="0"/>
              </a:spcBef>
              <a:spcAft>
                <a:spcPts val="0"/>
              </a:spcAft>
              <a:buSzPts val="1400"/>
              <a:buNone/>
            </a:pPr>
            <a:r>
              <a:rPr lang="en-GB" b="1" dirty="0"/>
              <a:t>Suggested teacher exposition:</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0" i="1" dirty="0"/>
              <a:t>What would happen if we try to stir an insoluble substance, such as copper oxide, in water? </a:t>
            </a:r>
            <a:r>
              <a:rPr lang="en-US" b="1" i="1" dirty="0"/>
              <a:t>Nothing because it cannot dissolve.</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b="0" i="0" dirty="0"/>
              <a:t>As you can see in the particle diagram. If a substance is insoluble, it will remain solid in the mixture with water. But the particles do not separate and become dissolved in the solution.</a:t>
            </a:r>
          </a:p>
        </p:txBody>
      </p:sp>
      <p:sp>
        <p:nvSpPr>
          <p:cNvPr id="4" name="Slide Number Placeholder 3"/>
          <p:cNvSpPr>
            <a:spLocks noGrp="1"/>
          </p:cNvSpPr>
          <p:nvPr>
            <p:ph type="sldNum" sz="quarter" idx="5"/>
          </p:nvPr>
        </p:nvSpPr>
        <p:spPr/>
        <p:txBody>
          <a:bodyPr/>
          <a:lstStyle/>
          <a:p>
            <a:fld id="{4B7F327E-D879-4193-B0D7-BEE89950DB5C}" type="slidenum">
              <a:rPr lang="en-GB" smtClean="0"/>
              <a:t>7</a:t>
            </a:fld>
            <a:endParaRPr lang="en-GB"/>
          </a:p>
        </p:txBody>
      </p:sp>
    </p:spTree>
    <p:extLst>
      <p:ext uri="{BB962C8B-B14F-4D97-AF65-F5344CB8AC3E}">
        <p14:creationId xmlns:p14="http://schemas.microsoft.com/office/powerpoint/2010/main" val="36251498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00000"/>
              </a:lnSpc>
              <a:spcBef>
                <a:spcPts val="0"/>
              </a:spcBef>
              <a:spcAft>
                <a:spcPts val="0"/>
              </a:spcAft>
              <a:buSzPts val="1400"/>
              <a:buNone/>
            </a:pPr>
            <a:r>
              <a:rPr lang="en-GB" dirty="0"/>
              <a:t>Exposition type: Explanation</a:t>
            </a:r>
          </a:p>
          <a:p>
            <a:pPr marL="0" lvl="0" indent="0" algn="l" rtl="0">
              <a:lnSpc>
                <a:spcPct val="100000"/>
              </a:lnSpc>
              <a:spcBef>
                <a:spcPts val="0"/>
              </a:spcBef>
              <a:spcAft>
                <a:spcPts val="0"/>
              </a:spcAft>
              <a:buSzPts val="1400"/>
              <a:buNone/>
            </a:pPr>
            <a:r>
              <a:rPr lang="en-GB" b="1" dirty="0"/>
              <a:t>Suggested guidance:</a:t>
            </a:r>
          </a:p>
          <a:p>
            <a:pPr marL="0" lvl="0" indent="0" algn="l" rtl="0">
              <a:lnSpc>
                <a:spcPct val="100000"/>
              </a:lnSpc>
              <a:spcBef>
                <a:spcPts val="0"/>
              </a:spcBef>
              <a:spcAft>
                <a:spcPts val="0"/>
              </a:spcAft>
              <a:buSzPts val="1400"/>
              <a:buNone/>
            </a:pPr>
            <a:r>
              <a:rPr lang="en-GB" b="0" dirty="0"/>
              <a:t>This purposely stimulates some cognitive conflict to tackle a misconception that a dissolving substance is simply the same as the substance melting.</a:t>
            </a:r>
          </a:p>
          <a:p>
            <a:pPr marL="0" lvl="0" indent="0" algn="l" rtl="0">
              <a:lnSpc>
                <a:spcPct val="100000"/>
              </a:lnSpc>
              <a:spcBef>
                <a:spcPts val="0"/>
              </a:spcBef>
              <a:spcAft>
                <a:spcPts val="0"/>
              </a:spcAft>
              <a:buSzPts val="1400"/>
              <a:buNone/>
            </a:pPr>
            <a:endParaRPr lang="en-GB" dirty="0"/>
          </a:p>
          <a:p>
            <a:pPr marL="0" lvl="0" indent="0" algn="l" rtl="0">
              <a:lnSpc>
                <a:spcPct val="100000"/>
              </a:lnSpc>
              <a:spcBef>
                <a:spcPts val="0"/>
              </a:spcBef>
              <a:spcAft>
                <a:spcPts val="0"/>
              </a:spcAft>
              <a:buSzPts val="1400"/>
              <a:buNone/>
            </a:pPr>
            <a:r>
              <a:rPr lang="en-GB" b="1" dirty="0"/>
              <a:t>Suggested teacher exposition:</a:t>
            </a:r>
          </a:p>
          <a:p>
            <a:pPr marL="171450" indent="-171450">
              <a:buFontTx/>
              <a:buChar char="-"/>
            </a:pPr>
            <a:r>
              <a:rPr lang="en-US" dirty="0"/>
              <a:t>We will now compare dissolving and melting so that we can be confident that we know the difference between them.</a:t>
            </a:r>
          </a:p>
          <a:p>
            <a:pPr marL="171450" indent="-171450">
              <a:buFontTx/>
              <a:buChar char="-"/>
            </a:pPr>
            <a:r>
              <a:rPr lang="en-US" dirty="0"/>
              <a:t>This is the same particle diagram you just saw which shows dissolving</a:t>
            </a:r>
          </a:p>
          <a:p>
            <a:pPr marL="171450" indent="-171450">
              <a:buFontTx/>
              <a:buChar char="-"/>
            </a:pPr>
            <a:r>
              <a:rPr lang="en-US" dirty="0"/>
              <a:t>This is a diagram showing 6 solid ice cubes in a beaker which then are heated and melt to form liquid water. The key </a:t>
            </a:r>
            <a:r>
              <a:rPr lang="en-US" u="sng" dirty="0"/>
              <a:t>difference</a:t>
            </a:r>
            <a:r>
              <a:rPr lang="en-US" dirty="0"/>
              <a:t> between melting and dissolving is that melting only involves one substance – here it is water. Whereas dissolving involves more than one substance, where the resulting solution is a mixture of both. Another </a:t>
            </a:r>
            <a:r>
              <a:rPr lang="en-US" u="sng" dirty="0"/>
              <a:t>difference</a:t>
            </a:r>
            <a:r>
              <a:rPr lang="en-US" dirty="0"/>
              <a:t> is that only soluble salts will dissolve in water, however all salts will melt if they are heated to their melting point. When comparing two things we must also consider the similarities as well as the differences. One way that melting and dissolving are </a:t>
            </a:r>
            <a:r>
              <a:rPr lang="en-US" u="sng" dirty="0"/>
              <a:t>similar</a:t>
            </a:r>
            <a:r>
              <a:rPr lang="en-US" dirty="0"/>
              <a:t> is that both are physical changes and no chemical reaction occurs. Another </a:t>
            </a:r>
            <a:r>
              <a:rPr lang="en-US" u="sng" dirty="0"/>
              <a:t>similarity</a:t>
            </a:r>
            <a:r>
              <a:rPr lang="en-US" u="none" dirty="0"/>
              <a:t> is that both the solid and the soluble substance have a close, regular particle arrangement and then after melting or dissolving, the particles move further apart and become random in arrangement.</a:t>
            </a:r>
            <a:endParaRPr lang="en-US" dirty="0"/>
          </a:p>
        </p:txBody>
      </p:sp>
      <p:sp>
        <p:nvSpPr>
          <p:cNvPr id="4" name="Slide Number Placeholder 3"/>
          <p:cNvSpPr>
            <a:spLocks noGrp="1"/>
          </p:cNvSpPr>
          <p:nvPr>
            <p:ph type="sldNum" sz="quarter" idx="5"/>
          </p:nvPr>
        </p:nvSpPr>
        <p:spPr/>
        <p:txBody>
          <a:bodyPr/>
          <a:lstStyle/>
          <a:p>
            <a:fld id="{4B7F327E-D879-4193-B0D7-BEE89950DB5C}" type="slidenum">
              <a:rPr lang="en-GB" smtClean="0"/>
              <a:t>8</a:t>
            </a:fld>
            <a:endParaRPr lang="en-GB"/>
          </a:p>
        </p:txBody>
      </p:sp>
    </p:spTree>
    <p:extLst>
      <p:ext uri="{BB962C8B-B14F-4D97-AF65-F5344CB8AC3E}">
        <p14:creationId xmlns:p14="http://schemas.microsoft.com/office/powerpoint/2010/main" val="35182116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rtl="0">
              <a:lnSpc>
                <a:spcPct val="100000"/>
              </a:lnSpc>
              <a:spcBef>
                <a:spcPts val="0"/>
              </a:spcBef>
              <a:spcAft>
                <a:spcPts val="0"/>
              </a:spcAft>
              <a:buClr>
                <a:schemeClr val="dk1"/>
              </a:buClr>
              <a:buSzPts val="1200"/>
              <a:buFont typeface="Calibri"/>
              <a:buNone/>
            </a:pPr>
            <a:r>
              <a:rPr lang="en-GB" b="1" dirty="0"/>
              <a:t>Purpose: </a:t>
            </a:r>
            <a:r>
              <a:rPr lang="en-GB" dirty="0"/>
              <a:t>to check that key knowledge from the introduce phase has been learnt and understood.     </a:t>
            </a:r>
          </a:p>
          <a:p>
            <a:pPr marL="0" marR="0" lvl="0" indent="0" algn="l" rtl="0">
              <a:lnSpc>
                <a:spcPct val="100000"/>
              </a:lnSpc>
              <a:spcBef>
                <a:spcPts val="0"/>
              </a:spcBef>
              <a:spcAft>
                <a:spcPts val="0"/>
              </a:spcAft>
              <a:buClr>
                <a:schemeClr val="dk1"/>
              </a:buClr>
              <a:buSzPts val="1200"/>
              <a:buFont typeface="Calibri"/>
              <a:buNone/>
            </a:pPr>
            <a:endParaRPr lang="en-GB" dirty="0"/>
          </a:p>
        </p:txBody>
      </p:sp>
      <p:sp>
        <p:nvSpPr>
          <p:cNvPr id="4" name="Slide Number Placeholder 3"/>
          <p:cNvSpPr>
            <a:spLocks noGrp="1"/>
          </p:cNvSpPr>
          <p:nvPr>
            <p:ph type="sldNum" sz="quarter" idx="5"/>
          </p:nvPr>
        </p:nvSpPr>
        <p:spPr/>
        <p:txBody>
          <a:bodyPr/>
          <a:lstStyle/>
          <a:p>
            <a:fld id="{0B7C1065-6FAC-EB47-82DC-34C50BE3F4B9}" type="slidenum">
              <a:rPr lang="en-US" smtClean="0"/>
              <a:t>9</a:t>
            </a:fld>
            <a:endParaRPr lang="en-US"/>
          </a:p>
        </p:txBody>
      </p:sp>
    </p:spTree>
    <p:extLst>
      <p:ext uri="{BB962C8B-B14F-4D97-AF65-F5344CB8AC3E}">
        <p14:creationId xmlns:p14="http://schemas.microsoft.com/office/powerpoint/2010/main" val="41245058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latin typeface="Century Gothic" panose="020B0502020202020204" pitchFamily="34" charset="0"/>
              </a:rPr>
              <a:t>Stretch: What is the difference between a salt solution and a molten (melted) salt?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Stretch </a:t>
            </a:r>
            <a:r>
              <a:rPr lang="en-US" b="1" dirty="0"/>
              <a:t>answer</a:t>
            </a:r>
            <a:r>
              <a:rPr lang="en-US" dirty="0"/>
              <a:t>: A salt solution contains the salt particles in water. A molten salt where the solid salt is melted from a solid to a liquid. The liquid in the end will only contain the salt particles, and no water.</a:t>
            </a:r>
          </a:p>
          <a:p>
            <a:endParaRPr lang="en-GB" dirty="0"/>
          </a:p>
          <a:p>
            <a:r>
              <a:rPr lang="en-GB" b="1" dirty="0"/>
              <a:t>Answers</a:t>
            </a:r>
            <a:r>
              <a:rPr lang="en-GB" b="0" dirty="0"/>
              <a:t>:</a:t>
            </a:r>
          </a:p>
          <a:p>
            <a:r>
              <a:rPr lang="en-GB" b="0" dirty="0"/>
              <a:t>Melting is the change in state from a solid to a liquid whereas dissolving is a process where solute particles disperse throughout the solvent.</a:t>
            </a:r>
          </a:p>
          <a:p>
            <a:r>
              <a:rPr lang="en-GB" b="0" dirty="0"/>
              <a:t>Melting only involves one substance whereas dissolving contains more than one substance, the solute(s) and the solvent.</a:t>
            </a:r>
          </a:p>
          <a:p>
            <a:r>
              <a:rPr lang="en-GB" b="0" dirty="0"/>
              <a:t>Melting results in a liquid whereas dissolving results in a solution.</a:t>
            </a:r>
          </a:p>
          <a:p>
            <a:endParaRPr lang="en-GB" b="0" dirty="0"/>
          </a:p>
          <a:p>
            <a:r>
              <a:rPr lang="en-GB" b="1" dirty="0"/>
              <a:t>Suggested guidance:</a:t>
            </a:r>
          </a:p>
          <a:p>
            <a:r>
              <a:rPr lang="en-GB" b="0" dirty="0"/>
              <a:t>Talk tasks can be used in a variety of ways to suit the particular needs of the students you are teaching. </a:t>
            </a:r>
            <a:r>
              <a:rPr lang="en-GB" sz="1200" b="0" i="0" u="none" strike="noStrike" cap="none" dirty="0">
                <a:solidFill>
                  <a:schemeClr val="dk1"/>
                </a:solidFill>
                <a:effectLst/>
                <a:latin typeface="+mn-lt"/>
                <a:ea typeface="Calibri"/>
                <a:cs typeface="Calibri"/>
                <a:sym typeface="Calibri"/>
              </a:rPr>
              <a:t>Through exchanging views with others, students develop their understanding of the science beyond what could be achieved individually. </a:t>
            </a:r>
          </a:p>
          <a:p>
            <a:endParaRPr lang="en-GB" sz="1200" b="0" i="0" u="none" strike="noStrike" cap="none" dirty="0">
              <a:solidFill>
                <a:schemeClr val="dk1"/>
              </a:solidFill>
              <a:effectLst/>
              <a:latin typeface="+mn-lt"/>
              <a:cs typeface="Calibri"/>
              <a:sym typeface="Calibri"/>
            </a:endParaRPr>
          </a:p>
          <a:p>
            <a:r>
              <a:rPr lang="en-GB" sz="1200" b="0" i="0" u="none" strike="noStrike" cap="none" dirty="0">
                <a:solidFill>
                  <a:schemeClr val="dk1"/>
                </a:solidFill>
                <a:effectLst/>
                <a:latin typeface="+mn-lt"/>
                <a:cs typeface="Calibri"/>
                <a:sym typeface="Calibri"/>
              </a:rPr>
              <a:t>Science classrooms that successfully integrate talk have the following features:</a:t>
            </a:r>
          </a:p>
          <a:p>
            <a:pPr>
              <a:buAutoNum type="arabicPeriod"/>
            </a:pPr>
            <a:r>
              <a:rPr lang="en-GB" sz="1200" b="0" i="0" u="none" strike="noStrike" cap="none" dirty="0">
                <a:solidFill>
                  <a:schemeClr val="dk1"/>
                </a:solidFill>
                <a:effectLst/>
                <a:latin typeface="+mn-lt"/>
                <a:ea typeface="Calibri"/>
                <a:cs typeface="Calibri"/>
                <a:sym typeface="Calibri"/>
              </a:rPr>
              <a:t>Science talk is a regular feature of lessons and is woven into classroom activities.</a:t>
            </a:r>
          </a:p>
          <a:p>
            <a:pPr>
              <a:buAutoNum type="arabicPeriod"/>
            </a:pPr>
            <a:r>
              <a:rPr lang="en-GB" sz="1200" b="0" i="0" u="none" strike="noStrike" cap="none" dirty="0">
                <a:solidFill>
                  <a:schemeClr val="dk1"/>
                </a:solidFill>
                <a:effectLst/>
                <a:latin typeface="+mn-lt"/>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dirty="0">
                <a:solidFill>
                  <a:schemeClr val="dk1"/>
                </a:solidFill>
                <a:effectLst/>
                <a:latin typeface="+mn-lt"/>
                <a:ea typeface="Calibri"/>
                <a:cs typeface="Calibri"/>
                <a:sym typeface="Calibri"/>
              </a:rPr>
              <a:t>Students are encouraged and supported to talk, but are not forced to talk.</a:t>
            </a:r>
          </a:p>
          <a:p>
            <a:pPr>
              <a:buAutoNum type="arabicPeriod"/>
            </a:pPr>
            <a:r>
              <a:rPr lang="en-GB" sz="1200" b="0" i="0" u="none" strike="noStrike" cap="none" dirty="0">
                <a:solidFill>
                  <a:schemeClr val="dk1"/>
                </a:solidFill>
                <a:effectLst/>
                <a:latin typeface="+mn-lt"/>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dirty="0">
                <a:solidFill>
                  <a:schemeClr val="dk1"/>
                </a:solidFill>
                <a:effectLst/>
                <a:latin typeface="+mn-lt"/>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dirty="0">
                <a:solidFill>
                  <a:schemeClr val="dk1"/>
                </a:solidFill>
                <a:effectLst/>
                <a:latin typeface="+mn-lt"/>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dirty="0">
                <a:solidFill>
                  <a:schemeClr val="dk1"/>
                </a:solidFill>
                <a:effectLst/>
                <a:latin typeface="+mn-lt"/>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Listen carefully to your partner</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Take turns talking.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If confused, ask questions.</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Stay focused on the discussion topic.</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Respond to one another.</a:t>
            </a:r>
            <a:endParaRPr lang="en-GB" dirty="0"/>
          </a:p>
          <a:p>
            <a:endParaRPr lang="en-GB" b="1" dirty="0"/>
          </a:p>
        </p:txBody>
      </p:sp>
      <p:sp>
        <p:nvSpPr>
          <p:cNvPr id="4" name="Slide Number Placeholder 3"/>
          <p:cNvSpPr>
            <a:spLocks noGrp="1"/>
          </p:cNvSpPr>
          <p:nvPr>
            <p:ph type="sldNum" sz="quarter" idx="5"/>
          </p:nvPr>
        </p:nvSpPr>
        <p:spPr/>
        <p:txBody>
          <a:bodyPr/>
          <a:lstStyle/>
          <a:p>
            <a:fld id="{4B7F327E-D879-4193-B0D7-BEE89950DB5C}" type="slidenum">
              <a:rPr lang="en-GB" smtClean="0"/>
              <a:t>10</a:t>
            </a:fld>
            <a:endParaRPr lang="en-GB"/>
          </a:p>
        </p:txBody>
      </p:sp>
    </p:spTree>
    <p:extLst>
      <p:ext uri="{BB962C8B-B14F-4D97-AF65-F5344CB8AC3E}">
        <p14:creationId xmlns:p14="http://schemas.microsoft.com/office/powerpoint/2010/main" val="549103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7A886B-6EB3-6C49-9BE3-D1D0B41EF08A}"/>
              </a:ext>
            </a:extLst>
          </p:cNvPr>
          <p:cNvSpPr/>
          <p:nvPr userDrawn="1"/>
        </p:nvSpPr>
        <p:spPr>
          <a:xfrm flipV="1">
            <a:off x="0" y="710602"/>
            <a:ext cx="12192000" cy="3714253"/>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5">
            <a:extLst>
              <a:ext uri="{FF2B5EF4-FFF2-40B4-BE49-F238E27FC236}">
                <a16:creationId xmlns:a16="http://schemas.microsoft.com/office/drawing/2014/main" id="{1EA1BCB8-27AB-CA47-A591-0C4F0D4B5F89}"/>
              </a:ext>
            </a:extLst>
          </p:cNvPr>
          <p:cNvGraphicFramePr>
            <a:graphicFrameLocks noGrp="1"/>
          </p:cNvGraphicFramePr>
          <p:nvPr userDrawn="1">
            <p:extLst>
              <p:ext uri="{D42A27DB-BD31-4B8C-83A1-F6EECF244321}">
                <p14:modId xmlns:p14="http://schemas.microsoft.com/office/powerpoint/2010/main" val="2376034256"/>
              </p:ext>
            </p:extLst>
          </p:nvPr>
        </p:nvGraphicFramePr>
        <p:xfrm>
          <a:off x="392326" y="1095643"/>
          <a:ext cx="8927886" cy="2944169"/>
        </p:xfrm>
        <a:graphic>
          <a:graphicData uri="http://schemas.openxmlformats.org/drawingml/2006/table">
            <a:tbl>
              <a:tblPr firstRow="1" bandRow="1">
                <a:tableStyleId>{5940675A-B579-460E-94D1-54222C63F5DA}</a:tableStyleId>
              </a:tblPr>
              <a:tblGrid>
                <a:gridCol w="8927886">
                  <a:extLst>
                    <a:ext uri="{9D8B030D-6E8A-4147-A177-3AD203B41FA5}">
                      <a16:colId xmlns:a16="http://schemas.microsoft.com/office/drawing/2014/main" val="2776673247"/>
                    </a:ext>
                  </a:extLst>
                </a:gridCol>
              </a:tblGrid>
              <a:tr h="1567708">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2364914"/>
                  </a:ext>
                </a:extLst>
              </a:tr>
              <a:tr h="615184">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45545699"/>
                  </a:ext>
                </a:extLst>
              </a:tr>
              <a:tr h="761277">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0252581"/>
                  </a:ext>
                </a:extLst>
              </a:tr>
            </a:tbl>
          </a:graphicData>
        </a:graphic>
      </p:graphicFrame>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09478" y="2708518"/>
            <a:ext cx="8810734" cy="503999"/>
          </a:xfrm>
        </p:spPr>
        <p:txBody>
          <a:bodyPr lIns="0" tIns="0" rIns="0" bIns="0" anchor="ctr" anchorCtr="0">
            <a:normAutofit/>
          </a:bodyPr>
          <a:lstStyle>
            <a:lvl1pPr>
              <a:defRPr sz="2800" b="0">
                <a:solidFill>
                  <a:schemeClr val="bg1"/>
                </a:solidFill>
              </a:defRPr>
            </a:lvl1pPr>
          </a:lstStyle>
          <a:p>
            <a:r>
              <a:rPr lang="en-GB"/>
              <a:t>This is the unit code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09478" y="2102199"/>
            <a:ext cx="5819885" cy="430800"/>
          </a:xfrm>
        </p:spPr>
        <p:txBody>
          <a:bodyPr lIns="0" tIns="0" rIns="0" bIns="0" anchor="b" anchorCtr="0">
            <a:noAutofit/>
          </a:bodyPr>
          <a:lstStyle>
            <a:lvl1pPr marL="0" indent="0">
              <a:buFontTx/>
              <a:buNone/>
              <a:defRPr sz="4000" b="1" i="0">
                <a:solidFill>
                  <a:schemeClr val="bg1"/>
                </a:solidFill>
                <a:latin typeface="Arial" panose="020B0604020202020204" pitchFamily="34" charset="0"/>
                <a:cs typeface="Arial" panose="020B0604020202020204" pitchFamily="34" charset="0"/>
              </a:defRPr>
            </a:lvl1pPr>
          </a:lstStyle>
          <a:p>
            <a:r>
              <a:rPr lang="en-GB"/>
              <a:t>This is the lesson title</a:t>
            </a:r>
            <a:endParaRPr lang="en-US"/>
          </a:p>
        </p:txBody>
      </p:sp>
      <p:sp>
        <p:nvSpPr>
          <p:cNvPr id="10" name="Oval 9">
            <a:extLst>
              <a:ext uri="{FF2B5EF4-FFF2-40B4-BE49-F238E27FC236}">
                <a16:creationId xmlns:a16="http://schemas.microsoft.com/office/drawing/2014/main" id="{3712BA70-B9B2-9F4D-A400-E769B3B5DA60}"/>
              </a:ext>
            </a:extLst>
          </p:cNvPr>
          <p:cNvSpPr/>
          <p:nvPr/>
        </p:nvSpPr>
        <p:spPr>
          <a:xfrm>
            <a:off x="10317281" y="4941397"/>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DAB9BE6-F6FF-4D45-AE5C-EC7D7F0214B8}"/>
              </a:ext>
            </a:extLst>
          </p:cNvPr>
          <p:cNvPicPr>
            <a:picLocks noChangeAspect="1"/>
          </p:cNvPicPr>
          <p:nvPr/>
        </p:nvPicPr>
        <p:blipFill rotWithShape="1">
          <a:blip r:embed="rId2"/>
          <a:srcRect r="73528" b="94557"/>
          <a:stretch/>
        </p:blipFill>
        <p:spPr>
          <a:xfrm>
            <a:off x="-183266" y="150470"/>
            <a:ext cx="3227408" cy="353219"/>
          </a:xfrm>
          <a:prstGeom prst="rect">
            <a:avLst/>
          </a:prstGeom>
        </p:spPr>
      </p:pic>
      <p:pic>
        <p:nvPicPr>
          <p:cNvPr id="17" name="Picture 16" descr="Graphical user interface, text, application&#10;&#10;Description automatically generated">
            <a:extLst>
              <a:ext uri="{FF2B5EF4-FFF2-40B4-BE49-F238E27FC236}">
                <a16:creationId xmlns:a16="http://schemas.microsoft.com/office/drawing/2014/main" id="{85D91923-773B-174E-B219-D88AFAB231E3}"/>
              </a:ext>
            </a:extLst>
          </p:cNvPr>
          <p:cNvPicPr>
            <a:picLocks noChangeAspect="1"/>
          </p:cNvPicPr>
          <p:nvPr userDrawn="1"/>
        </p:nvPicPr>
        <p:blipFill>
          <a:blip r:embed="rId3"/>
          <a:stretch>
            <a:fillRect/>
          </a:stretch>
        </p:blipFill>
        <p:spPr>
          <a:xfrm>
            <a:off x="509478" y="3354441"/>
            <a:ext cx="1133585" cy="622488"/>
          </a:xfrm>
          <a:prstGeom prst="rect">
            <a:avLst/>
          </a:prstGeom>
        </p:spPr>
      </p:pic>
    </p:spTree>
    <p:extLst>
      <p:ext uri="{BB962C8B-B14F-4D97-AF65-F5344CB8AC3E}">
        <p14:creationId xmlns:p14="http://schemas.microsoft.com/office/powerpoint/2010/main" val="9180850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Lesson Objectives</a:t>
            </a:r>
          </a:p>
        </p:txBody>
      </p:sp>
    </p:spTree>
    <p:extLst>
      <p:ext uri="{BB962C8B-B14F-4D97-AF65-F5344CB8AC3E}">
        <p14:creationId xmlns:p14="http://schemas.microsoft.com/office/powerpoint/2010/main" val="97202511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a:t>Can you spare a moment to share some feedback on this lesson?</a:t>
            </a:r>
            <a:br>
              <a:rPr lang="en-GB"/>
            </a:br>
            <a:br>
              <a:rPr lang="en-GB"/>
            </a:br>
            <a:r>
              <a:rPr lang="en-GB"/>
              <a:t>Please copy the table below and click the link to let us know what you thought. Thank you! </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846141826"/>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Vocabular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Vocabulary</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74024899"/>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eacher infor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Information for Teachers</a:t>
            </a:r>
          </a:p>
        </p:txBody>
      </p:sp>
    </p:spTree>
    <p:extLst>
      <p:ext uri="{BB962C8B-B14F-4D97-AF65-F5344CB8AC3E}">
        <p14:creationId xmlns:p14="http://schemas.microsoft.com/office/powerpoint/2010/main" val="122491479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pp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Apply</a:t>
            </a:r>
          </a:p>
        </p:txBody>
      </p:sp>
    </p:spTree>
    <p:extLst>
      <p:ext uri="{BB962C8B-B14F-4D97-AF65-F5344CB8AC3E}">
        <p14:creationId xmlns:p14="http://schemas.microsoft.com/office/powerpoint/2010/main" val="35404800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49813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rrecting Answer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Correcting Answers</a:t>
            </a:r>
          </a:p>
        </p:txBody>
      </p:sp>
    </p:spTree>
    <p:extLst>
      <p:ext uri="{BB962C8B-B14F-4D97-AF65-F5344CB8AC3E}">
        <p14:creationId xmlns:p14="http://schemas.microsoft.com/office/powerpoint/2010/main" val="1741622511"/>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x-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371093476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Introduction</a:t>
            </a:r>
          </a:p>
        </p:txBody>
      </p:sp>
    </p:spTree>
    <p:extLst>
      <p:ext uri="{BB962C8B-B14F-4D97-AF65-F5344CB8AC3E}">
        <p14:creationId xmlns:p14="http://schemas.microsoft.com/office/powerpoint/2010/main" val="212334739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Tree>
    <p:extLst>
      <p:ext uri="{BB962C8B-B14F-4D97-AF65-F5344CB8AC3E}">
        <p14:creationId xmlns:p14="http://schemas.microsoft.com/office/powerpoint/2010/main" val="425881778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Talk Task</a:t>
            </a:r>
          </a:p>
        </p:txBody>
      </p:sp>
    </p:spTree>
    <p:extLst>
      <p:ext uri="{BB962C8B-B14F-4D97-AF65-F5344CB8AC3E}">
        <p14:creationId xmlns:p14="http://schemas.microsoft.com/office/powerpoint/2010/main" val="16569855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panose="020B0502020202020204" pitchFamily="34" charset="0"/>
            </a:endParaRPr>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atin typeface="Century Gothic" panose="020B0502020202020204" pitchFamily="34" charset="0"/>
              </a:defRPr>
            </a:lvl1pPr>
          </a:lstStyle>
          <a:p>
            <a:r>
              <a:rPr lang="en-GB"/>
              <a:t>Title</a:t>
            </a:r>
            <a:endParaRPr lang="en-US"/>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Century Gothic" panose="020B0502020202020204" pitchFamily="34" charset="0"/>
                <a:cs typeface="Arial" panose="020B0604020202020204" pitchFamily="34" charset="0"/>
              </a:rPr>
              <a:t>Activity</a:t>
            </a:r>
          </a:p>
        </p:txBody>
      </p:sp>
    </p:spTree>
    <p:extLst>
      <p:ext uri="{BB962C8B-B14F-4D97-AF65-F5344CB8AC3E}">
        <p14:creationId xmlns:p14="http://schemas.microsoft.com/office/powerpoint/2010/main" val="198194983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a:t>Title</a:t>
            </a:r>
            <a:endParaRPr lang="en-US"/>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a:solidFill>
                  <a:schemeClr val="accent2"/>
                </a:solidFill>
                <a:latin typeface="Arial" panose="020B0604020202020204" pitchFamily="34" charset="0"/>
                <a:cs typeface="Arial" panose="020B0604020202020204" pitchFamily="34" charset="0"/>
              </a:rPr>
              <a:t>Key point </a:t>
            </a:r>
          </a:p>
          <a:p>
            <a:pPr algn="ctr"/>
            <a:r>
              <a:rPr lang="en-US" sz="1400" b="1">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2412181061"/>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a:t>Title</a:t>
            </a:r>
            <a:endParaRPr lang="en-US"/>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Exit ticket</a:t>
            </a:r>
          </a:p>
        </p:txBody>
      </p:sp>
    </p:spTree>
    <p:extLst>
      <p:ext uri="{BB962C8B-B14F-4D97-AF65-F5344CB8AC3E}">
        <p14:creationId xmlns:p14="http://schemas.microsoft.com/office/powerpoint/2010/main" val="301515913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o No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9751449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C00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06614940"/>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 id="2147483713" r:id="rId16"/>
  </p:sldLayoutIdLst>
  <p:hf sldNum="0" hdr="0" ftr="0" dt="0"/>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hyperlink" Target="mailto:sciencemastery@arkonline.org?subject=Lesson%20Feedback" TargetMode="External"/><Relationship Id="rId2" Type="http://schemas.openxmlformats.org/officeDocument/2006/relationships/notesSlide" Target="../notesSlides/notesSlide23.xml"/><Relationship Id="rId1" Type="http://schemas.openxmlformats.org/officeDocument/2006/relationships/slideLayout" Target="../slideLayouts/slideLayout11.xml"/><Relationship Id="rId4" Type="http://schemas.openxmlformats.org/officeDocument/2006/relationships/hyperlink" Target="mailto:sciencemastery@arkonline.or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tiff"/><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C824E-4C7F-DB42-8DBE-A9A845EEBF60}"/>
              </a:ext>
            </a:extLst>
          </p:cNvPr>
          <p:cNvSpPr>
            <a:spLocks noGrp="1"/>
          </p:cNvSpPr>
          <p:nvPr>
            <p:ph type="title"/>
          </p:nvPr>
        </p:nvSpPr>
        <p:spPr/>
        <p:txBody>
          <a:bodyPr/>
          <a:lstStyle/>
          <a:p>
            <a:r>
              <a:rPr lang="en-US">
                <a:latin typeface="Century Gothic"/>
                <a:cs typeface="Arial"/>
              </a:rPr>
              <a:t>Making this resource work for you</a:t>
            </a:r>
          </a:p>
        </p:txBody>
      </p:sp>
      <p:sp>
        <p:nvSpPr>
          <p:cNvPr id="3" name="TextBox 2">
            <a:extLst>
              <a:ext uri="{FF2B5EF4-FFF2-40B4-BE49-F238E27FC236}">
                <a16:creationId xmlns:a16="http://schemas.microsoft.com/office/drawing/2014/main" id="{C0AE1C53-0082-C14D-B9A9-53C8A65F457E}"/>
              </a:ext>
            </a:extLst>
          </p:cNvPr>
          <p:cNvSpPr txBox="1"/>
          <p:nvPr/>
        </p:nvSpPr>
        <p:spPr>
          <a:xfrm>
            <a:off x="221613" y="917912"/>
            <a:ext cx="10869561" cy="5509200"/>
          </a:xfrm>
          <a:prstGeom prst="rect">
            <a:avLst/>
          </a:prstGeom>
          <a:noFill/>
        </p:spPr>
        <p:txBody>
          <a:bodyPr wrap="square" rtlCol="0">
            <a:spAutoFit/>
          </a:bodyPr>
          <a:lstStyle/>
          <a:p>
            <a:pPr marL="342900" indent="-342900">
              <a:buFont typeface="Arial" panose="020B0604020202020204" pitchFamily="34" charset="0"/>
              <a:buChar char="•"/>
            </a:pPr>
            <a:r>
              <a:rPr lang="en-US" sz="1600" dirty="0">
                <a:latin typeface="Century Gothic" panose="020B0502020202020204" pitchFamily="34" charset="0"/>
              </a:rPr>
              <a:t>Prior to teaching this lesson, please refer to the ‘Unit Overview and Planning Document’.</a:t>
            </a:r>
          </a:p>
          <a:p>
            <a:pPr marL="342900" indent="-342900">
              <a:buFont typeface="Arial" panose="020B0604020202020204" pitchFamily="34" charset="0"/>
              <a:buChar char="•"/>
            </a:pPr>
            <a:r>
              <a:rPr lang="en-US" sz="1600" dirty="0">
                <a:latin typeface="Century Gothic" panose="020B0502020202020204" pitchFamily="34" charset="0"/>
              </a:rPr>
              <a:t>Further guidance on planning Science Mastery lessons can be found in the detailed planning guidance document.</a:t>
            </a:r>
          </a:p>
          <a:p>
            <a:pPr marL="342900" indent="-342900">
              <a:buFont typeface="Arial" panose="020B0604020202020204" pitchFamily="34" charset="0"/>
              <a:buChar char="•"/>
            </a:pPr>
            <a:r>
              <a:rPr lang="en-US" sz="1600" dirty="0">
                <a:latin typeface="Century Gothic" panose="020B0502020202020204" pitchFamily="34" charset="0"/>
              </a:rPr>
              <a:t>Refer to the ‘</a:t>
            </a:r>
            <a:r>
              <a:rPr lang="en-US" sz="1600" b="1" dirty="0">
                <a:latin typeface="Century Gothic" panose="020B0502020202020204" pitchFamily="34" charset="0"/>
              </a:rPr>
              <a:t>notes</a:t>
            </a:r>
            <a:r>
              <a:rPr lang="en-US" sz="1600" dirty="0">
                <a:latin typeface="Century Gothic" panose="020B0502020202020204" pitchFamily="34" charset="0"/>
              </a:rPr>
              <a:t>’ section on each slide for useful information, including suggested expositions, pedagogical content knowledge, suggested questions, answers and more. Consider using presenter mode so you can see this guidance throughout the lesson.</a:t>
            </a:r>
          </a:p>
          <a:p>
            <a:pPr marL="342900" indent="-342900">
              <a:buFont typeface="Arial" panose="020B0604020202020204" pitchFamily="34" charset="0"/>
              <a:buChar char="•"/>
            </a:pPr>
            <a:r>
              <a:rPr lang="en-US" sz="1600" dirty="0">
                <a:latin typeface="Century Gothic" panose="020B0502020202020204" pitchFamily="34" charset="0"/>
              </a:rPr>
              <a:t>The introduction slides can be adapted to suit your teaching style and the needs of your class.</a:t>
            </a:r>
          </a:p>
          <a:p>
            <a:pPr marL="342900" indent="-342900">
              <a:buFont typeface="Arial" panose="020B0604020202020204" pitchFamily="34" charset="0"/>
              <a:buChar char="•"/>
            </a:pPr>
            <a:r>
              <a:rPr lang="en-US" sz="1600" dirty="0">
                <a:latin typeface="Century Gothic" panose="020B0502020202020204" pitchFamily="34" charset="0"/>
              </a:rPr>
              <a:t>Before the lesson, </a:t>
            </a:r>
            <a:r>
              <a:rPr lang="en-US" sz="1600" b="1" dirty="0">
                <a:latin typeface="Century Gothic" panose="020B0502020202020204" pitchFamily="34" charset="0"/>
              </a:rPr>
              <a:t>adapt the fix-it slide </a:t>
            </a:r>
            <a:r>
              <a:rPr lang="en-US" sz="1600" dirty="0">
                <a:latin typeface="Century Gothic" panose="020B0502020202020204" pitchFamily="34" charset="0"/>
              </a:rPr>
              <a:t>to address any misconceptions identified in the previous lesson’s exit ticket.</a:t>
            </a:r>
          </a:p>
          <a:p>
            <a:pPr marL="342900" indent="-342900">
              <a:buFont typeface="Arial" panose="020B0604020202020204" pitchFamily="34" charset="0"/>
              <a:buChar char="•"/>
            </a:pPr>
            <a:r>
              <a:rPr lang="en-US" sz="1600" dirty="0">
                <a:latin typeface="Century Gothic" panose="020B0502020202020204" pitchFamily="34" charset="0"/>
              </a:rPr>
              <a:t>Choose from the suggested </a:t>
            </a:r>
            <a:r>
              <a:rPr lang="en-US" sz="1600" b="1" dirty="0">
                <a:latin typeface="Century Gothic" panose="020B0502020202020204" pitchFamily="34" charset="0"/>
              </a:rPr>
              <a:t>activities</a:t>
            </a:r>
            <a:r>
              <a:rPr lang="en-US" sz="1600" dirty="0">
                <a:latin typeface="Century Gothic" panose="020B0502020202020204" pitchFamily="34" charset="0"/>
              </a:rPr>
              <a:t> to suit your class. The intention is not that you complete all of these, but that you select those which ones are most appropriate for your students. It may be appropriate to further adapt activities for your students.</a:t>
            </a:r>
          </a:p>
          <a:p>
            <a:pPr marL="342900" indent="-342900">
              <a:buFont typeface="Arial" panose="020B0604020202020204" pitchFamily="34" charset="0"/>
              <a:buChar char="•"/>
            </a:pPr>
            <a:r>
              <a:rPr lang="en-US" sz="1600" dirty="0">
                <a:latin typeface="Century Gothic" panose="020B0502020202020204" pitchFamily="34" charset="0"/>
              </a:rPr>
              <a:t>These lessons are designed to occupy approximately 1 hour. To adapt for a </a:t>
            </a:r>
            <a:r>
              <a:rPr lang="en-US" sz="1600" b="1" dirty="0">
                <a:latin typeface="Century Gothic" panose="020B0502020202020204" pitchFamily="34" charset="0"/>
              </a:rPr>
              <a:t>shorter or longer lesson duration</a:t>
            </a:r>
            <a:r>
              <a:rPr lang="en-US" sz="1600" dirty="0">
                <a:latin typeface="Century Gothic" panose="020B0502020202020204" pitchFamily="34" charset="0"/>
              </a:rPr>
              <a:t> we advise you to adapt the </a:t>
            </a:r>
            <a:r>
              <a:rPr lang="en-US" sz="1600" b="1" dirty="0">
                <a:latin typeface="Century Gothic" panose="020B0502020202020204" pitchFamily="34" charset="0"/>
              </a:rPr>
              <a:t>activity</a:t>
            </a:r>
            <a:r>
              <a:rPr lang="en-US" sz="1600" dirty="0">
                <a:latin typeface="Century Gothic" panose="020B0502020202020204" pitchFamily="34" charset="0"/>
              </a:rPr>
              <a:t> section accordingly.</a:t>
            </a:r>
          </a:p>
          <a:p>
            <a:pPr marL="342900" indent="-342900">
              <a:buFont typeface="Arial" panose="020B0604020202020204" pitchFamily="34" charset="0"/>
              <a:buChar char="•"/>
            </a:pPr>
            <a:endParaRPr lang="en-US" sz="1600" dirty="0">
              <a:latin typeface="Century Gothic" panose="020B0502020202020204" pitchFamily="34" charset="0"/>
            </a:endParaRPr>
          </a:p>
          <a:p>
            <a:r>
              <a:rPr lang="en-US" sz="1600" dirty="0">
                <a:latin typeface="Century Gothic" panose="020B0502020202020204" pitchFamily="34" charset="0"/>
              </a:rPr>
              <a:t>Please consider using the final slide to send feedback about this lesson or examples of PowerPoints that you have adapted to our design team. Your feedback is used to improve Science Mastery for all of our teachers and students. We appreciate all suggestions and comments.</a:t>
            </a:r>
          </a:p>
          <a:p>
            <a:endParaRPr lang="en-US" sz="1600" dirty="0">
              <a:latin typeface="Century Gothic" panose="020B0502020202020204" pitchFamily="34" charset="0"/>
            </a:endParaRPr>
          </a:p>
          <a:p>
            <a:r>
              <a:rPr lang="en-US" sz="1600" dirty="0">
                <a:latin typeface="Century Gothic" panose="020B0502020202020204" pitchFamily="34" charset="0"/>
              </a:rPr>
              <a:t>Thank you for reading! </a:t>
            </a:r>
          </a:p>
          <a:p>
            <a:endParaRPr lang="en-US" sz="1600" b="1" dirty="0">
              <a:latin typeface="Century Gothic" panose="020B0502020202020204" pitchFamily="34" charset="0"/>
            </a:endParaRPr>
          </a:p>
          <a:p>
            <a:r>
              <a:rPr lang="en-US" sz="1600" b="1" dirty="0">
                <a:latin typeface="Century Gothic" panose="020B0502020202020204" pitchFamily="34" charset="0"/>
              </a:rPr>
              <a:t>The Science Mastery Team</a:t>
            </a:r>
          </a:p>
        </p:txBody>
      </p:sp>
      <p:pic>
        <p:nvPicPr>
          <p:cNvPr id="5" name="Picture 4" descr="A picture containing background pattern&#10;&#10;Description automatically generated">
            <a:extLst>
              <a:ext uri="{FF2B5EF4-FFF2-40B4-BE49-F238E27FC236}">
                <a16:creationId xmlns:a16="http://schemas.microsoft.com/office/drawing/2014/main" id="{63C5622B-8FFA-794D-930A-B2C0F343F05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114890" y="5940088"/>
            <a:ext cx="2045110" cy="503570"/>
          </a:xfrm>
          <a:prstGeom prst="rect">
            <a:avLst/>
          </a:prstGeom>
        </p:spPr>
      </p:pic>
    </p:spTree>
    <p:extLst>
      <p:ext uri="{BB962C8B-B14F-4D97-AF65-F5344CB8AC3E}">
        <p14:creationId xmlns:p14="http://schemas.microsoft.com/office/powerpoint/2010/main" val="1495468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D35E-7B34-F94C-9DD3-77176F7C3EC6}"/>
              </a:ext>
            </a:extLst>
          </p:cNvPr>
          <p:cNvSpPr>
            <a:spLocks noGrp="1"/>
          </p:cNvSpPr>
          <p:nvPr>
            <p:ph type="title"/>
          </p:nvPr>
        </p:nvSpPr>
        <p:spPr>
          <a:xfrm>
            <a:off x="420598" y="0"/>
            <a:ext cx="10620000" cy="720000"/>
          </a:xfrm>
        </p:spPr>
        <p:txBody>
          <a:bodyPr/>
          <a:lstStyle/>
          <a:p>
            <a:r>
              <a:rPr lang="en-US" dirty="0">
                <a:latin typeface="Century Gothic" panose="020B0502020202020204" pitchFamily="34" charset="0"/>
              </a:rPr>
              <a:t>Can you explain the difference between these two processes?</a:t>
            </a:r>
          </a:p>
        </p:txBody>
      </p:sp>
      <p:sp>
        <p:nvSpPr>
          <p:cNvPr id="5" name="TextBox 4">
            <a:extLst>
              <a:ext uri="{FF2B5EF4-FFF2-40B4-BE49-F238E27FC236}">
                <a16:creationId xmlns:a16="http://schemas.microsoft.com/office/drawing/2014/main" id="{EE23E189-4F40-E84E-BF13-3786EF9E30C0}"/>
              </a:ext>
            </a:extLst>
          </p:cNvPr>
          <p:cNvSpPr txBox="1"/>
          <p:nvPr/>
        </p:nvSpPr>
        <p:spPr>
          <a:xfrm>
            <a:off x="4344770" y="1470915"/>
            <a:ext cx="4810805" cy="1323439"/>
          </a:xfrm>
          <a:prstGeom prst="rect">
            <a:avLst/>
          </a:prstGeom>
          <a:noFill/>
          <a:ln>
            <a:noFill/>
          </a:ln>
        </p:spPr>
        <p:txBody>
          <a:bodyPr wrap="square" rtlCol="0">
            <a:spAutoFit/>
          </a:bodyPr>
          <a:lstStyle/>
          <a:p>
            <a:r>
              <a:rPr lang="en-US" sz="8000" dirty="0">
                <a:latin typeface="Century Gothic" panose="020B0502020202020204" pitchFamily="34" charset="0"/>
              </a:rPr>
              <a:t>Melting</a:t>
            </a:r>
          </a:p>
        </p:txBody>
      </p:sp>
      <p:sp>
        <p:nvSpPr>
          <p:cNvPr id="8" name="TextBox 7">
            <a:extLst>
              <a:ext uri="{FF2B5EF4-FFF2-40B4-BE49-F238E27FC236}">
                <a16:creationId xmlns:a16="http://schemas.microsoft.com/office/drawing/2014/main" id="{204CC7AE-6FFE-1B49-9E2F-3E2DACB5DE9E}"/>
              </a:ext>
            </a:extLst>
          </p:cNvPr>
          <p:cNvSpPr txBox="1"/>
          <p:nvPr/>
        </p:nvSpPr>
        <p:spPr>
          <a:xfrm>
            <a:off x="4344770" y="3776206"/>
            <a:ext cx="4905331" cy="1323439"/>
          </a:xfrm>
          <a:prstGeom prst="rect">
            <a:avLst/>
          </a:prstGeom>
          <a:noFill/>
          <a:ln>
            <a:noFill/>
          </a:ln>
        </p:spPr>
        <p:txBody>
          <a:bodyPr wrap="square" rtlCol="0">
            <a:spAutoFit/>
          </a:bodyPr>
          <a:lstStyle/>
          <a:p>
            <a:r>
              <a:rPr lang="en-US" sz="8000" dirty="0">
                <a:latin typeface="Century Gothic" panose="020B0502020202020204" pitchFamily="34" charset="0"/>
              </a:rPr>
              <a:t>Dissolving</a:t>
            </a:r>
          </a:p>
        </p:txBody>
      </p:sp>
      <p:pic>
        <p:nvPicPr>
          <p:cNvPr id="6" name="Picture 5" descr="A picture containing lamp, shirt&#10;&#10;Description automatically generated">
            <a:extLst>
              <a:ext uri="{FF2B5EF4-FFF2-40B4-BE49-F238E27FC236}">
                <a16:creationId xmlns:a16="http://schemas.microsoft.com/office/drawing/2014/main" id="{30B9A406-0688-794A-8B95-89BEA4691DE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51504" y="1721348"/>
            <a:ext cx="4810805" cy="3415304"/>
          </a:xfrm>
          <a:prstGeom prst="rect">
            <a:avLst/>
          </a:prstGeom>
        </p:spPr>
      </p:pic>
    </p:spTree>
    <p:extLst>
      <p:ext uri="{BB962C8B-B14F-4D97-AF65-F5344CB8AC3E}">
        <p14:creationId xmlns:p14="http://schemas.microsoft.com/office/powerpoint/2010/main" val="27836083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85950-BDE2-344A-B878-AE954B6C0296}"/>
              </a:ext>
            </a:extLst>
          </p:cNvPr>
          <p:cNvSpPr>
            <a:spLocks noGrp="1"/>
          </p:cNvSpPr>
          <p:nvPr>
            <p:ph type="title"/>
          </p:nvPr>
        </p:nvSpPr>
        <p:spPr/>
        <p:txBody>
          <a:bodyPr/>
          <a:lstStyle/>
          <a:p>
            <a:r>
              <a:rPr lang="en-US" dirty="0">
                <a:latin typeface="Century Gothic" panose="020B0502020202020204" pitchFamily="34" charset="0"/>
              </a:rPr>
              <a:t>Are all salts soluble?</a:t>
            </a:r>
          </a:p>
        </p:txBody>
      </p:sp>
      <p:graphicFrame>
        <p:nvGraphicFramePr>
          <p:cNvPr id="3" name="Table 3">
            <a:extLst>
              <a:ext uri="{FF2B5EF4-FFF2-40B4-BE49-F238E27FC236}">
                <a16:creationId xmlns:a16="http://schemas.microsoft.com/office/drawing/2014/main" id="{906BC857-73D1-E642-8C98-1442FA9A65BD}"/>
              </a:ext>
            </a:extLst>
          </p:cNvPr>
          <p:cNvGraphicFramePr>
            <a:graphicFrameLocks noGrp="1"/>
          </p:cNvGraphicFramePr>
          <p:nvPr>
            <p:extLst>
              <p:ext uri="{D42A27DB-BD31-4B8C-83A1-F6EECF244321}">
                <p14:modId xmlns:p14="http://schemas.microsoft.com/office/powerpoint/2010/main" val="437276917"/>
              </p:ext>
            </p:extLst>
          </p:nvPr>
        </p:nvGraphicFramePr>
        <p:xfrm>
          <a:off x="416908" y="1116036"/>
          <a:ext cx="10620000" cy="5166751"/>
        </p:xfrm>
        <a:graphic>
          <a:graphicData uri="http://schemas.openxmlformats.org/drawingml/2006/table">
            <a:tbl>
              <a:tblPr firstRow="1" bandRow="1">
                <a:tableStyleId>{5940675A-B579-460E-94D1-54222C63F5DA}</a:tableStyleId>
              </a:tblPr>
              <a:tblGrid>
                <a:gridCol w="5310000">
                  <a:extLst>
                    <a:ext uri="{9D8B030D-6E8A-4147-A177-3AD203B41FA5}">
                      <a16:colId xmlns:a16="http://schemas.microsoft.com/office/drawing/2014/main" val="1803785109"/>
                    </a:ext>
                  </a:extLst>
                </a:gridCol>
                <a:gridCol w="5310000">
                  <a:extLst>
                    <a:ext uri="{9D8B030D-6E8A-4147-A177-3AD203B41FA5}">
                      <a16:colId xmlns:a16="http://schemas.microsoft.com/office/drawing/2014/main" val="1542800373"/>
                    </a:ext>
                  </a:extLst>
                </a:gridCol>
              </a:tblGrid>
              <a:tr h="564271">
                <a:tc>
                  <a:txBody>
                    <a:bodyPr/>
                    <a:lstStyle/>
                    <a:p>
                      <a:pPr algn="ctr"/>
                      <a:r>
                        <a:rPr lang="en-US" sz="2400" b="1" dirty="0">
                          <a:latin typeface="Century Gothic" panose="020B0502020202020204" pitchFamily="34" charset="0"/>
                        </a:rPr>
                        <a:t>Soluble in water</a:t>
                      </a:r>
                    </a:p>
                  </a:txBody>
                  <a:tcPr>
                    <a:solidFill>
                      <a:schemeClr val="accent3"/>
                    </a:solidFill>
                  </a:tcPr>
                </a:tc>
                <a:tc>
                  <a:txBody>
                    <a:bodyPr/>
                    <a:lstStyle/>
                    <a:p>
                      <a:pPr algn="ctr"/>
                      <a:r>
                        <a:rPr lang="en-US" sz="2400" b="1" dirty="0">
                          <a:latin typeface="Century Gothic" panose="020B0502020202020204" pitchFamily="34" charset="0"/>
                        </a:rPr>
                        <a:t>Insoluble in water</a:t>
                      </a:r>
                    </a:p>
                  </a:txBody>
                  <a:tcPr>
                    <a:solidFill>
                      <a:schemeClr val="accent3"/>
                    </a:solidFill>
                  </a:tcPr>
                </a:tc>
                <a:extLst>
                  <a:ext uri="{0D108BD9-81ED-4DB2-BD59-A6C34878D82A}">
                    <a16:rowId xmlns:a16="http://schemas.microsoft.com/office/drawing/2014/main" val="504520885"/>
                  </a:ext>
                </a:extLst>
              </a:tr>
              <a:tr h="564271">
                <a:tc>
                  <a:txBody>
                    <a:bodyPr/>
                    <a:lstStyle/>
                    <a:p>
                      <a:pPr algn="ctr"/>
                      <a:r>
                        <a:rPr lang="en-US" sz="2400" b="1" dirty="0">
                          <a:latin typeface="Century Gothic" panose="020B0502020202020204" pitchFamily="34" charset="0"/>
                        </a:rPr>
                        <a:t>All nitrates </a:t>
                      </a:r>
                    </a:p>
                    <a:p>
                      <a:pPr algn="ctr"/>
                      <a:r>
                        <a:rPr lang="en-US" sz="2000" i="1" dirty="0">
                          <a:latin typeface="Century Gothic" panose="020B0502020202020204" pitchFamily="34" charset="0"/>
                        </a:rPr>
                        <a:t>e.g. calcium nitrate</a:t>
                      </a:r>
                    </a:p>
                  </a:txBody>
                  <a:tcPr>
                    <a:solidFill>
                      <a:schemeClr val="accent3">
                        <a:lumMod val="20000"/>
                        <a:lumOff val="80000"/>
                      </a:schemeClr>
                    </a:solidFill>
                  </a:tcPr>
                </a:tc>
                <a:tc>
                  <a:txBody>
                    <a:bodyPr/>
                    <a:lstStyle/>
                    <a:p>
                      <a:pPr algn="ctr"/>
                      <a:endParaRPr lang="en-US" sz="2400" dirty="0">
                        <a:latin typeface="Century Gothic" panose="020B0502020202020204" pitchFamily="34" charset="0"/>
                      </a:endParaRPr>
                    </a:p>
                  </a:txBody>
                  <a:tcPr>
                    <a:solidFill>
                      <a:schemeClr val="accent3">
                        <a:lumMod val="20000"/>
                        <a:lumOff val="80000"/>
                      </a:schemeClr>
                    </a:solidFill>
                  </a:tcPr>
                </a:tc>
                <a:extLst>
                  <a:ext uri="{0D108BD9-81ED-4DB2-BD59-A6C34878D82A}">
                    <a16:rowId xmlns:a16="http://schemas.microsoft.com/office/drawing/2014/main" val="470636932"/>
                  </a:ext>
                </a:extLst>
              </a:tr>
              <a:tr h="564271">
                <a:tc>
                  <a:txBody>
                    <a:bodyPr/>
                    <a:lstStyle/>
                    <a:p>
                      <a:pPr algn="ctr"/>
                      <a:r>
                        <a:rPr lang="en-US" sz="2400" b="1" dirty="0">
                          <a:latin typeface="Century Gothic" panose="020B0502020202020204" pitchFamily="34" charset="0"/>
                        </a:rPr>
                        <a:t>Most sulfates</a:t>
                      </a:r>
                    </a:p>
                    <a:p>
                      <a:pPr algn="ctr"/>
                      <a:r>
                        <a:rPr lang="en-US" sz="2000" i="1" dirty="0">
                          <a:latin typeface="Century Gothic" panose="020B0502020202020204" pitchFamily="34" charset="0"/>
                        </a:rPr>
                        <a:t>e.g. magnesium sulfate</a:t>
                      </a:r>
                    </a:p>
                  </a:txBody>
                  <a:tcPr>
                    <a:solidFill>
                      <a:schemeClr val="accent3">
                        <a:lumMod val="20000"/>
                        <a:lumOff val="80000"/>
                      </a:schemeClr>
                    </a:solidFill>
                  </a:tcPr>
                </a:tc>
                <a:tc>
                  <a:txBody>
                    <a:bodyPr/>
                    <a:lstStyle/>
                    <a:p>
                      <a:pPr algn="ctr"/>
                      <a:r>
                        <a:rPr lang="en-US" sz="2400" b="1" dirty="0">
                          <a:latin typeface="Century Gothic" panose="020B0502020202020204" pitchFamily="34" charset="0"/>
                        </a:rPr>
                        <a:t>Lead sulfate, barium sulfate</a:t>
                      </a:r>
                    </a:p>
                  </a:txBody>
                  <a:tcPr>
                    <a:solidFill>
                      <a:schemeClr val="accent3">
                        <a:lumMod val="20000"/>
                        <a:lumOff val="80000"/>
                      </a:schemeClr>
                    </a:solidFill>
                  </a:tcPr>
                </a:tc>
                <a:extLst>
                  <a:ext uri="{0D108BD9-81ED-4DB2-BD59-A6C34878D82A}">
                    <a16:rowId xmlns:a16="http://schemas.microsoft.com/office/drawing/2014/main" val="3542970143"/>
                  </a:ext>
                </a:extLst>
              </a:tr>
              <a:tr h="564271">
                <a:tc>
                  <a:txBody>
                    <a:bodyPr/>
                    <a:lstStyle/>
                    <a:p>
                      <a:pPr algn="ctr"/>
                      <a:r>
                        <a:rPr lang="en-US" sz="2400" b="1" dirty="0">
                          <a:latin typeface="Century Gothic" panose="020B0502020202020204" pitchFamily="34" charset="0"/>
                        </a:rPr>
                        <a:t>Most chlorides, bromides and iodides</a:t>
                      </a:r>
                    </a:p>
                    <a:p>
                      <a:pPr algn="ctr"/>
                      <a:r>
                        <a:rPr lang="en-US" sz="2000" i="1" dirty="0">
                          <a:latin typeface="Century Gothic" panose="020B0502020202020204" pitchFamily="34" charset="0"/>
                        </a:rPr>
                        <a:t>e.g. sodium chloride, sodium bromide, sodium iodide</a:t>
                      </a:r>
                    </a:p>
                  </a:txBody>
                  <a:tcPr>
                    <a:solidFill>
                      <a:schemeClr val="accent3">
                        <a:lumMod val="20000"/>
                        <a:lumOff val="80000"/>
                      </a:schemeClr>
                    </a:solidFill>
                  </a:tcPr>
                </a:tc>
                <a:tc>
                  <a:txBody>
                    <a:bodyPr/>
                    <a:lstStyle/>
                    <a:p>
                      <a:pPr algn="ctr"/>
                      <a:r>
                        <a:rPr lang="en-US" sz="2400" b="1" dirty="0">
                          <a:latin typeface="Century Gothic" panose="020B0502020202020204" pitchFamily="34" charset="0"/>
                        </a:rPr>
                        <a:t>Silver chloride, silver bromide, silver iodide, lead chloride, lead bromide, lead iodide</a:t>
                      </a:r>
                    </a:p>
                  </a:txBody>
                  <a:tcPr>
                    <a:solidFill>
                      <a:schemeClr val="accent3">
                        <a:lumMod val="20000"/>
                        <a:lumOff val="80000"/>
                      </a:schemeClr>
                    </a:solidFill>
                  </a:tcPr>
                </a:tc>
                <a:extLst>
                  <a:ext uri="{0D108BD9-81ED-4DB2-BD59-A6C34878D82A}">
                    <a16:rowId xmlns:a16="http://schemas.microsoft.com/office/drawing/2014/main" val="2866749509"/>
                  </a:ext>
                </a:extLst>
              </a:tr>
              <a:tr h="564271">
                <a:tc>
                  <a:txBody>
                    <a:bodyPr/>
                    <a:lstStyle/>
                    <a:p>
                      <a:pPr algn="ctr"/>
                      <a:r>
                        <a:rPr lang="en-US" sz="2400" b="1" dirty="0">
                          <a:latin typeface="Century Gothic" panose="020B0502020202020204" pitchFamily="34" charset="0"/>
                        </a:rPr>
                        <a:t>Sodium carbonate, potassium carbonate</a:t>
                      </a:r>
                    </a:p>
                  </a:txBody>
                  <a:tcPr>
                    <a:solidFill>
                      <a:schemeClr val="accent3">
                        <a:lumMod val="20000"/>
                        <a:lumOff val="80000"/>
                      </a:schemeClr>
                    </a:solidFill>
                  </a:tcPr>
                </a:tc>
                <a:tc>
                  <a:txBody>
                    <a:bodyPr/>
                    <a:lstStyle/>
                    <a:p>
                      <a:pPr algn="ctr"/>
                      <a:r>
                        <a:rPr lang="en-US" sz="2400" b="1" dirty="0">
                          <a:latin typeface="Century Gothic" panose="020B0502020202020204" pitchFamily="34" charset="0"/>
                        </a:rPr>
                        <a:t>Most other carbonates</a:t>
                      </a:r>
                    </a:p>
                  </a:txBody>
                  <a:tcPr>
                    <a:solidFill>
                      <a:schemeClr val="accent3">
                        <a:lumMod val="20000"/>
                        <a:lumOff val="80000"/>
                      </a:schemeClr>
                    </a:solidFill>
                  </a:tcPr>
                </a:tc>
                <a:extLst>
                  <a:ext uri="{0D108BD9-81ED-4DB2-BD59-A6C34878D82A}">
                    <a16:rowId xmlns:a16="http://schemas.microsoft.com/office/drawing/2014/main" val="1059004470"/>
                  </a:ext>
                </a:extLst>
              </a:tr>
              <a:tr h="564271">
                <a:tc>
                  <a:txBody>
                    <a:bodyPr/>
                    <a:lstStyle/>
                    <a:p>
                      <a:pPr algn="ctr"/>
                      <a:r>
                        <a:rPr lang="en-US" sz="2400" b="1" dirty="0">
                          <a:latin typeface="Century Gothic" panose="020B0502020202020204" pitchFamily="34" charset="0"/>
                        </a:rPr>
                        <a:t>Sodium hydroxide, potassium hydroxide</a:t>
                      </a:r>
                    </a:p>
                  </a:txBody>
                  <a:tcPr>
                    <a:solidFill>
                      <a:schemeClr val="accent3">
                        <a:lumMod val="20000"/>
                        <a:lumOff val="80000"/>
                      </a:schemeClr>
                    </a:solidFill>
                  </a:tcPr>
                </a:tc>
                <a:tc>
                  <a:txBody>
                    <a:bodyPr/>
                    <a:lstStyle/>
                    <a:p>
                      <a:pPr algn="ctr"/>
                      <a:r>
                        <a:rPr lang="en-US" sz="2400" b="1" dirty="0">
                          <a:latin typeface="Century Gothic" panose="020B0502020202020204" pitchFamily="34" charset="0"/>
                        </a:rPr>
                        <a:t>Most other hydroxides</a:t>
                      </a:r>
                    </a:p>
                  </a:txBody>
                  <a:tcPr>
                    <a:solidFill>
                      <a:schemeClr val="accent3">
                        <a:lumMod val="20000"/>
                        <a:lumOff val="80000"/>
                      </a:schemeClr>
                    </a:solidFill>
                  </a:tcPr>
                </a:tc>
                <a:extLst>
                  <a:ext uri="{0D108BD9-81ED-4DB2-BD59-A6C34878D82A}">
                    <a16:rowId xmlns:a16="http://schemas.microsoft.com/office/drawing/2014/main" val="1625257642"/>
                  </a:ext>
                </a:extLst>
              </a:tr>
            </a:tbl>
          </a:graphicData>
        </a:graphic>
      </p:graphicFrame>
      <p:sp>
        <p:nvSpPr>
          <p:cNvPr id="4" name="Title 1">
            <a:extLst>
              <a:ext uri="{FF2B5EF4-FFF2-40B4-BE49-F238E27FC236}">
                <a16:creationId xmlns:a16="http://schemas.microsoft.com/office/drawing/2014/main" id="{1E686ECF-8DB3-BB4B-A6CA-9B49E99BD10C}"/>
              </a:ext>
            </a:extLst>
          </p:cNvPr>
          <p:cNvSpPr txBox="1">
            <a:spLocks/>
          </p:cNvSpPr>
          <p:nvPr/>
        </p:nvSpPr>
        <p:spPr>
          <a:xfrm>
            <a:off x="540000" y="16615"/>
            <a:ext cx="10620000" cy="72000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r>
              <a:rPr lang="en-US" dirty="0">
                <a:latin typeface="Century Gothic" panose="020B0502020202020204" pitchFamily="34" charset="0"/>
              </a:rPr>
              <a:t>Is </a:t>
            </a:r>
            <a:r>
              <a:rPr lang="en-US" dirty="0">
                <a:solidFill>
                  <a:srgbClr val="C00000"/>
                </a:solidFill>
                <a:latin typeface="Century Gothic" panose="020B0502020202020204" pitchFamily="34" charset="0"/>
              </a:rPr>
              <a:t>sodium nitrate </a:t>
            </a:r>
            <a:r>
              <a:rPr lang="en-US" dirty="0">
                <a:latin typeface="Century Gothic" panose="020B0502020202020204" pitchFamily="34" charset="0"/>
              </a:rPr>
              <a:t>soluble?</a:t>
            </a:r>
          </a:p>
        </p:txBody>
      </p:sp>
      <p:sp>
        <p:nvSpPr>
          <p:cNvPr id="5" name="TextBox 4">
            <a:extLst>
              <a:ext uri="{FF2B5EF4-FFF2-40B4-BE49-F238E27FC236}">
                <a16:creationId xmlns:a16="http://schemas.microsoft.com/office/drawing/2014/main" id="{DB160EF1-52BA-1946-8605-BD36B397675D}"/>
              </a:ext>
            </a:extLst>
          </p:cNvPr>
          <p:cNvSpPr txBox="1"/>
          <p:nvPr/>
        </p:nvSpPr>
        <p:spPr>
          <a:xfrm>
            <a:off x="4519246" y="1784356"/>
            <a:ext cx="795411" cy="523220"/>
          </a:xfrm>
          <a:prstGeom prst="rect">
            <a:avLst/>
          </a:prstGeom>
          <a:noFill/>
        </p:spPr>
        <p:txBody>
          <a:bodyPr wrap="none" rtlCol="0">
            <a:spAutoFit/>
          </a:bodyPr>
          <a:lstStyle/>
          <a:p>
            <a:r>
              <a:rPr lang="en-US" sz="2800" b="1" dirty="0">
                <a:solidFill>
                  <a:srgbClr val="00B050"/>
                </a:solidFill>
                <a:latin typeface="Century Gothic" panose="020B0502020202020204" pitchFamily="34" charset="0"/>
              </a:rPr>
              <a:t>Yes</a:t>
            </a:r>
            <a:endParaRPr lang="en-US" sz="3600" b="1" dirty="0">
              <a:solidFill>
                <a:srgbClr val="00B050"/>
              </a:solidFill>
              <a:latin typeface="Century Gothic" panose="020B0502020202020204" pitchFamily="34" charset="0"/>
            </a:endParaRPr>
          </a:p>
        </p:txBody>
      </p:sp>
      <p:sp>
        <p:nvSpPr>
          <p:cNvPr id="6" name="Title 1">
            <a:extLst>
              <a:ext uri="{FF2B5EF4-FFF2-40B4-BE49-F238E27FC236}">
                <a16:creationId xmlns:a16="http://schemas.microsoft.com/office/drawing/2014/main" id="{BE19FB0C-1A67-1949-B2EA-D4786CF2DC32}"/>
              </a:ext>
            </a:extLst>
          </p:cNvPr>
          <p:cNvSpPr txBox="1">
            <a:spLocks/>
          </p:cNvSpPr>
          <p:nvPr/>
        </p:nvSpPr>
        <p:spPr>
          <a:xfrm>
            <a:off x="540000" y="-4126"/>
            <a:ext cx="10620000" cy="72000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r>
              <a:rPr lang="en-US" dirty="0">
                <a:latin typeface="Century Gothic" panose="020B0502020202020204" pitchFamily="34" charset="0"/>
              </a:rPr>
              <a:t>Is </a:t>
            </a:r>
            <a:r>
              <a:rPr lang="en-US" dirty="0">
                <a:solidFill>
                  <a:srgbClr val="C00000"/>
                </a:solidFill>
                <a:latin typeface="Century Gothic" panose="020B0502020202020204" pitchFamily="34" charset="0"/>
              </a:rPr>
              <a:t>potassium sulfate </a:t>
            </a:r>
            <a:r>
              <a:rPr lang="en-US" dirty="0">
                <a:latin typeface="Century Gothic" panose="020B0502020202020204" pitchFamily="34" charset="0"/>
              </a:rPr>
              <a:t>soluble?</a:t>
            </a:r>
          </a:p>
        </p:txBody>
      </p:sp>
      <p:sp>
        <p:nvSpPr>
          <p:cNvPr id="7" name="TextBox 6">
            <a:extLst>
              <a:ext uri="{FF2B5EF4-FFF2-40B4-BE49-F238E27FC236}">
                <a16:creationId xmlns:a16="http://schemas.microsoft.com/office/drawing/2014/main" id="{2876E2C4-CE6D-FD49-A5C8-6A2048A89015}"/>
              </a:ext>
            </a:extLst>
          </p:cNvPr>
          <p:cNvSpPr txBox="1"/>
          <p:nvPr/>
        </p:nvSpPr>
        <p:spPr>
          <a:xfrm>
            <a:off x="4593688" y="2584736"/>
            <a:ext cx="795411" cy="523220"/>
          </a:xfrm>
          <a:prstGeom prst="rect">
            <a:avLst/>
          </a:prstGeom>
          <a:noFill/>
        </p:spPr>
        <p:txBody>
          <a:bodyPr wrap="none" rtlCol="0">
            <a:spAutoFit/>
          </a:bodyPr>
          <a:lstStyle/>
          <a:p>
            <a:r>
              <a:rPr lang="en-US" sz="2800" b="1" dirty="0">
                <a:solidFill>
                  <a:srgbClr val="00B050"/>
                </a:solidFill>
                <a:latin typeface="Century Gothic" panose="020B0502020202020204" pitchFamily="34" charset="0"/>
              </a:rPr>
              <a:t>Yes</a:t>
            </a:r>
            <a:endParaRPr lang="en-US" sz="3600" b="1" dirty="0">
              <a:solidFill>
                <a:srgbClr val="00B050"/>
              </a:solidFill>
              <a:latin typeface="Century Gothic" panose="020B0502020202020204" pitchFamily="34" charset="0"/>
            </a:endParaRPr>
          </a:p>
        </p:txBody>
      </p:sp>
      <p:sp>
        <p:nvSpPr>
          <p:cNvPr id="8" name="Title 1">
            <a:extLst>
              <a:ext uri="{FF2B5EF4-FFF2-40B4-BE49-F238E27FC236}">
                <a16:creationId xmlns:a16="http://schemas.microsoft.com/office/drawing/2014/main" id="{3037613D-15AE-7348-9860-D1700D10F25C}"/>
              </a:ext>
            </a:extLst>
          </p:cNvPr>
          <p:cNvSpPr txBox="1">
            <a:spLocks/>
          </p:cNvSpPr>
          <p:nvPr/>
        </p:nvSpPr>
        <p:spPr>
          <a:xfrm>
            <a:off x="540000" y="-8308"/>
            <a:ext cx="10620000" cy="72000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r>
              <a:rPr lang="en-US" dirty="0">
                <a:latin typeface="Century Gothic" panose="020B0502020202020204" pitchFamily="34" charset="0"/>
              </a:rPr>
              <a:t>Is </a:t>
            </a:r>
            <a:r>
              <a:rPr lang="en-US" dirty="0">
                <a:solidFill>
                  <a:srgbClr val="C00000"/>
                </a:solidFill>
                <a:latin typeface="Century Gothic" panose="020B0502020202020204" pitchFamily="34" charset="0"/>
              </a:rPr>
              <a:t>calcium carbonate </a:t>
            </a:r>
            <a:r>
              <a:rPr lang="en-US" dirty="0">
                <a:latin typeface="Century Gothic" panose="020B0502020202020204" pitchFamily="34" charset="0"/>
              </a:rPr>
              <a:t>soluble?</a:t>
            </a:r>
          </a:p>
        </p:txBody>
      </p:sp>
      <p:sp>
        <p:nvSpPr>
          <p:cNvPr id="9" name="TextBox 8">
            <a:extLst>
              <a:ext uri="{FF2B5EF4-FFF2-40B4-BE49-F238E27FC236}">
                <a16:creationId xmlns:a16="http://schemas.microsoft.com/office/drawing/2014/main" id="{9CB43FD0-F218-0345-8A5C-E371878947BC}"/>
              </a:ext>
            </a:extLst>
          </p:cNvPr>
          <p:cNvSpPr txBox="1"/>
          <p:nvPr/>
        </p:nvSpPr>
        <p:spPr>
          <a:xfrm>
            <a:off x="10146140" y="4731131"/>
            <a:ext cx="679994" cy="523220"/>
          </a:xfrm>
          <a:prstGeom prst="rect">
            <a:avLst/>
          </a:prstGeom>
          <a:noFill/>
        </p:spPr>
        <p:txBody>
          <a:bodyPr wrap="none" rtlCol="0">
            <a:spAutoFit/>
          </a:bodyPr>
          <a:lstStyle/>
          <a:p>
            <a:r>
              <a:rPr lang="en-US" sz="2800" b="1" dirty="0">
                <a:solidFill>
                  <a:srgbClr val="FF0000"/>
                </a:solidFill>
                <a:latin typeface="Century Gothic" panose="020B0502020202020204" pitchFamily="34" charset="0"/>
              </a:rPr>
              <a:t>No</a:t>
            </a:r>
            <a:endParaRPr lang="en-US" sz="3600" b="1" dirty="0">
              <a:solidFill>
                <a:srgbClr val="FF0000"/>
              </a:solidFill>
              <a:latin typeface="Century Gothic" panose="020B0502020202020204" pitchFamily="34" charset="0"/>
            </a:endParaRPr>
          </a:p>
        </p:txBody>
      </p:sp>
      <p:sp>
        <p:nvSpPr>
          <p:cNvPr id="10" name="Title 1">
            <a:extLst>
              <a:ext uri="{FF2B5EF4-FFF2-40B4-BE49-F238E27FC236}">
                <a16:creationId xmlns:a16="http://schemas.microsoft.com/office/drawing/2014/main" id="{4FD8D4EB-F651-A84F-99F6-0082CAA8C188}"/>
              </a:ext>
            </a:extLst>
          </p:cNvPr>
          <p:cNvSpPr txBox="1">
            <a:spLocks/>
          </p:cNvSpPr>
          <p:nvPr/>
        </p:nvSpPr>
        <p:spPr>
          <a:xfrm>
            <a:off x="540000" y="4182"/>
            <a:ext cx="10620000" cy="72000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r>
              <a:rPr lang="en-US" dirty="0">
                <a:latin typeface="Century Gothic" panose="020B0502020202020204" pitchFamily="34" charset="0"/>
              </a:rPr>
              <a:t>Is </a:t>
            </a:r>
            <a:r>
              <a:rPr lang="en-US" dirty="0">
                <a:solidFill>
                  <a:srgbClr val="C00000"/>
                </a:solidFill>
                <a:latin typeface="Century Gothic" panose="020B0502020202020204" pitchFamily="34" charset="0"/>
              </a:rPr>
              <a:t>sodium hydroxide </a:t>
            </a:r>
            <a:r>
              <a:rPr lang="en-US" dirty="0">
                <a:latin typeface="Century Gothic" panose="020B0502020202020204" pitchFamily="34" charset="0"/>
              </a:rPr>
              <a:t>soluble?</a:t>
            </a:r>
          </a:p>
        </p:txBody>
      </p:sp>
      <p:sp>
        <p:nvSpPr>
          <p:cNvPr id="11" name="TextBox 10">
            <a:extLst>
              <a:ext uri="{FF2B5EF4-FFF2-40B4-BE49-F238E27FC236}">
                <a16:creationId xmlns:a16="http://schemas.microsoft.com/office/drawing/2014/main" id="{16DAF623-093C-A949-B3A7-9741F39A2407}"/>
              </a:ext>
            </a:extLst>
          </p:cNvPr>
          <p:cNvSpPr txBox="1"/>
          <p:nvPr/>
        </p:nvSpPr>
        <p:spPr>
          <a:xfrm>
            <a:off x="4601895" y="5757628"/>
            <a:ext cx="795411" cy="523220"/>
          </a:xfrm>
          <a:prstGeom prst="rect">
            <a:avLst/>
          </a:prstGeom>
          <a:noFill/>
        </p:spPr>
        <p:txBody>
          <a:bodyPr wrap="none" rtlCol="0">
            <a:spAutoFit/>
          </a:bodyPr>
          <a:lstStyle/>
          <a:p>
            <a:r>
              <a:rPr lang="en-US" sz="2800" b="1" dirty="0">
                <a:solidFill>
                  <a:srgbClr val="00B050"/>
                </a:solidFill>
                <a:latin typeface="Century Gothic" panose="020B0502020202020204" pitchFamily="34" charset="0"/>
              </a:rPr>
              <a:t>Yes</a:t>
            </a:r>
            <a:endParaRPr lang="en-US" sz="3600" b="1" dirty="0">
              <a:solidFill>
                <a:srgbClr val="00B050"/>
              </a:solidFill>
              <a:latin typeface="Century Gothic" panose="020B0502020202020204" pitchFamily="34" charset="0"/>
            </a:endParaRPr>
          </a:p>
        </p:txBody>
      </p:sp>
    </p:spTree>
    <p:extLst>
      <p:ext uri="{BB962C8B-B14F-4D97-AF65-F5344CB8AC3E}">
        <p14:creationId xmlns:p14="http://schemas.microsoft.com/office/powerpoint/2010/main" val="3488706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xit" presetSubtype="0" fill="hold" grpId="1" nodeType="clickEffect">
                                  <p:stCondLst>
                                    <p:cond delay="0"/>
                                  </p:stCondLst>
                                  <p:childTnLst>
                                    <p:animEffect transition="out" filter="fade">
                                      <p:cBhvr>
                                        <p:cTn id="21" dur="500"/>
                                        <p:tgtEl>
                                          <p:spTgt spid="5"/>
                                        </p:tgtEl>
                                      </p:cBhvr>
                                    </p:animEffect>
                                    <p:set>
                                      <p:cBhvr>
                                        <p:cTn id="22" dur="1" fill="hold">
                                          <p:stCondLst>
                                            <p:cond delay="499"/>
                                          </p:stCondLst>
                                        </p:cTn>
                                        <p:tgtEl>
                                          <p:spTgt spid="5"/>
                                        </p:tgtEl>
                                        <p:attrNameLst>
                                          <p:attrName>style.visibility</p:attrName>
                                        </p:attrNameLst>
                                      </p:cBhvr>
                                      <p:to>
                                        <p:strVal val="hidden"/>
                                      </p:to>
                                    </p:set>
                                  </p:childTnLst>
                                </p:cTn>
                              </p:par>
                              <p:par>
                                <p:cTn id="23" presetID="10" presetClass="exit" presetSubtype="0" fill="hold" grpId="1" nodeType="withEffect">
                                  <p:stCondLst>
                                    <p:cond delay="0"/>
                                  </p:stCondLst>
                                  <p:childTnLst>
                                    <p:animEffect transition="out" filter="fade">
                                      <p:cBhvr>
                                        <p:cTn id="24" dur="500"/>
                                        <p:tgtEl>
                                          <p:spTgt spid="4"/>
                                        </p:tgtEl>
                                      </p:cBhvr>
                                    </p:animEffect>
                                    <p:set>
                                      <p:cBhvr>
                                        <p:cTn id="25" dur="1" fill="hold">
                                          <p:stCondLst>
                                            <p:cond delay="499"/>
                                          </p:stCondLst>
                                        </p:cTn>
                                        <p:tgtEl>
                                          <p:spTgt spid="4"/>
                                        </p:tgtEl>
                                        <p:attrNameLst>
                                          <p:attrName>style.visibility</p:attrName>
                                        </p:attrNameLst>
                                      </p:cBhvr>
                                      <p:to>
                                        <p:strVal val="hidden"/>
                                      </p:to>
                                    </p:se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500"/>
                                        <p:tgtEl>
                                          <p:spTgt spid="6"/>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500"/>
                                        <p:tgtEl>
                                          <p:spTgt spid="7"/>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xit" presetSubtype="0" fill="hold" grpId="1" nodeType="clickEffect">
                                  <p:stCondLst>
                                    <p:cond delay="0"/>
                                  </p:stCondLst>
                                  <p:childTnLst>
                                    <p:animEffect transition="out" filter="fade">
                                      <p:cBhvr>
                                        <p:cTn id="39" dur="500"/>
                                        <p:tgtEl>
                                          <p:spTgt spid="6"/>
                                        </p:tgtEl>
                                      </p:cBhvr>
                                    </p:animEffect>
                                    <p:set>
                                      <p:cBhvr>
                                        <p:cTn id="40" dur="1" fill="hold">
                                          <p:stCondLst>
                                            <p:cond delay="499"/>
                                          </p:stCondLst>
                                        </p:cTn>
                                        <p:tgtEl>
                                          <p:spTgt spid="6"/>
                                        </p:tgtEl>
                                        <p:attrNameLst>
                                          <p:attrName>style.visibility</p:attrName>
                                        </p:attrNameLst>
                                      </p:cBhvr>
                                      <p:to>
                                        <p:strVal val="hidden"/>
                                      </p:to>
                                    </p:set>
                                  </p:childTnLst>
                                </p:cTn>
                              </p:par>
                              <p:par>
                                <p:cTn id="41" presetID="10" presetClass="exit" presetSubtype="0" fill="hold" grpId="1" nodeType="withEffect">
                                  <p:stCondLst>
                                    <p:cond delay="0"/>
                                  </p:stCondLst>
                                  <p:childTnLst>
                                    <p:animEffect transition="out" filter="fade">
                                      <p:cBhvr>
                                        <p:cTn id="42" dur="500"/>
                                        <p:tgtEl>
                                          <p:spTgt spid="7"/>
                                        </p:tgtEl>
                                      </p:cBhvr>
                                    </p:animEffect>
                                    <p:set>
                                      <p:cBhvr>
                                        <p:cTn id="43" dur="1" fill="hold">
                                          <p:stCondLst>
                                            <p:cond delay="499"/>
                                          </p:stCondLst>
                                        </p:cTn>
                                        <p:tgtEl>
                                          <p:spTgt spid="7"/>
                                        </p:tgtEl>
                                        <p:attrNameLst>
                                          <p:attrName>style.visibility</p:attrName>
                                        </p:attrNameLst>
                                      </p:cBhvr>
                                      <p:to>
                                        <p:strVal val="hidden"/>
                                      </p:to>
                                    </p:se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8"/>
                                        </p:tgtEl>
                                        <p:attrNameLst>
                                          <p:attrName>style.visibility</p:attrName>
                                        </p:attrNameLst>
                                      </p:cBhvr>
                                      <p:to>
                                        <p:strVal val="visible"/>
                                      </p:to>
                                    </p:set>
                                    <p:animEffect transition="in" filter="fade">
                                      <p:cBhvr>
                                        <p:cTn id="48" dur="500"/>
                                        <p:tgtEl>
                                          <p:spTgt spid="8"/>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1" nodeType="clickEffect">
                                  <p:stCondLst>
                                    <p:cond delay="0"/>
                                  </p:stCondLst>
                                  <p:childTnLst>
                                    <p:set>
                                      <p:cBhvr>
                                        <p:cTn id="52" dur="1" fill="hold">
                                          <p:stCondLst>
                                            <p:cond delay="0"/>
                                          </p:stCondLst>
                                        </p:cTn>
                                        <p:tgtEl>
                                          <p:spTgt spid="9">
                                            <p:txEl>
                                              <p:pRg st="0" end="0"/>
                                            </p:txEl>
                                          </p:spTgt>
                                        </p:tgtEl>
                                        <p:attrNameLst>
                                          <p:attrName>style.visibility</p:attrName>
                                        </p:attrNameLst>
                                      </p:cBhvr>
                                      <p:to>
                                        <p:strVal val="visible"/>
                                      </p:to>
                                    </p:set>
                                    <p:animEffect transition="in" filter="fade">
                                      <p:cBhvr>
                                        <p:cTn id="53" dur="500"/>
                                        <p:tgtEl>
                                          <p:spTgt spid="9">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0" presetClass="exit" presetSubtype="0" fill="hold" grpId="1" nodeType="clickEffect">
                                  <p:stCondLst>
                                    <p:cond delay="0"/>
                                  </p:stCondLst>
                                  <p:childTnLst>
                                    <p:animEffect transition="out" filter="fade">
                                      <p:cBhvr>
                                        <p:cTn id="57" dur="500"/>
                                        <p:tgtEl>
                                          <p:spTgt spid="8"/>
                                        </p:tgtEl>
                                      </p:cBhvr>
                                    </p:animEffect>
                                    <p:set>
                                      <p:cBhvr>
                                        <p:cTn id="58" dur="1" fill="hold">
                                          <p:stCondLst>
                                            <p:cond delay="499"/>
                                          </p:stCondLst>
                                        </p:cTn>
                                        <p:tgtEl>
                                          <p:spTgt spid="8"/>
                                        </p:tgtEl>
                                        <p:attrNameLst>
                                          <p:attrName>style.visibility</p:attrName>
                                        </p:attrNameLst>
                                      </p:cBhvr>
                                      <p:to>
                                        <p:strVal val="hidden"/>
                                      </p:to>
                                    </p:set>
                                  </p:childTnLst>
                                </p:cTn>
                              </p:par>
                              <p:par>
                                <p:cTn id="59" presetID="10" presetClass="exit" presetSubtype="0" fill="hold" grpId="0" nodeType="withEffect">
                                  <p:stCondLst>
                                    <p:cond delay="0"/>
                                  </p:stCondLst>
                                  <p:childTnLst>
                                    <p:animEffect transition="out" filter="fade">
                                      <p:cBhvr>
                                        <p:cTn id="60" dur="500"/>
                                        <p:tgtEl>
                                          <p:spTgt spid="9">
                                            <p:txEl>
                                              <p:pRg st="0" end="0"/>
                                            </p:txEl>
                                          </p:spTgt>
                                        </p:tgtEl>
                                      </p:cBhvr>
                                    </p:animEffect>
                                    <p:set>
                                      <p:cBhvr>
                                        <p:cTn id="61" dur="1" fill="hold">
                                          <p:stCondLst>
                                            <p:cond delay="499"/>
                                          </p:stCondLst>
                                        </p:cTn>
                                        <p:tgtEl>
                                          <p:spTgt spid="9">
                                            <p:txEl>
                                              <p:pRg st="0" end="0"/>
                                            </p:txEl>
                                          </p:spTgt>
                                        </p:tgtEl>
                                        <p:attrNameLst>
                                          <p:attrName>style.visibility</p:attrName>
                                        </p:attrNameLst>
                                      </p:cBhvr>
                                      <p:to>
                                        <p:strVal val="hidden"/>
                                      </p:to>
                                    </p:se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grpId="0" nodeType="clickEffect">
                                  <p:stCondLst>
                                    <p:cond delay="0"/>
                                  </p:stCondLst>
                                  <p:childTnLst>
                                    <p:set>
                                      <p:cBhvr>
                                        <p:cTn id="65" dur="1" fill="hold">
                                          <p:stCondLst>
                                            <p:cond delay="0"/>
                                          </p:stCondLst>
                                        </p:cTn>
                                        <p:tgtEl>
                                          <p:spTgt spid="10"/>
                                        </p:tgtEl>
                                        <p:attrNameLst>
                                          <p:attrName>style.visibility</p:attrName>
                                        </p:attrNameLst>
                                      </p:cBhvr>
                                      <p:to>
                                        <p:strVal val="visible"/>
                                      </p:to>
                                    </p:set>
                                    <p:animEffect transition="in" filter="fade">
                                      <p:cBhvr>
                                        <p:cTn id="66" dur="500"/>
                                        <p:tgtEl>
                                          <p:spTgt spid="10"/>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11"/>
                                        </p:tgtEl>
                                        <p:attrNameLst>
                                          <p:attrName>style.visibility</p:attrName>
                                        </p:attrNameLst>
                                      </p:cBhvr>
                                      <p:to>
                                        <p:strVal val="visible"/>
                                      </p:to>
                                    </p:set>
                                    <p:animEffect transition="in" filter="fade">
                                      <p:cBhvr>
                                        <p:cTn id="71" dur="500"/>
                                        <p:tgtEl>
                                          <p:spTgt spid="11"/>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xit" presetSubtype="0" fill="hold" grpId="1" nodeType="clickEffect">
                                  <p:stCondLst>
                                    <p:cond delay="0"/>
                                  </p:stCondLst>
                                  <p:childTnLst>
                                    <p:animEffect transition="out" filter="fade">
                                      <p:cBhvr>
                                        <p:cTn id="75" dur="500"/>
                                        <p:tgtEl>
                                          <p:spTgt spid="11"/>
                                        </p:tgtEl>
                                      </p:cBhvr>
                                    </p:animEffect>
                                    <p:set>
                                      <p:cBhvr>
                                        <p:cTn id="76" dur="1" fill="hold">
                                          <p:stCondLst>
                                            <p:cond delay="499"/>
                                          </p:stCondLst>
                                        </p:cTn>
                                        <p:tgtEl>
                                          <p:spTgt spid="11"/>
                                        </p:tgtEl>
                                        <p:attrNameLst>
                                          <p:attrName>style.visibility</p:attrName>
                                        </p:attrNameLst>
                                      </p:cBhvr>
                                      <p:to>
                                        <p:strVal val="hidden"/>
                                      </p:to>
                                    </p:set>
                                  </p:childTnLst>
                                </p:cTn>
                              </p:par>
                              <p:par>
                                <p:cTn id="77" presetID="10" presetClass="exit" presetSubtype="0" fill="hold" grpId="1" nodeType="withEffect">
                                  <p:stCondLst>
                                    <p:cond delay="0"/>
                                  </p:stCondLst>
                                  <p:childTnLst>
                                    <p:animEffect transition="out" filter="fade">
                                      <p:cBhvr>
                                        <p:cTn id="78" dur="500"/>
                                        <p:tgtEl>
                                          <p:spTgt spid="10"/>
                                        </p:tgtEl>
                                      </p:cBhvr>
                                    </p:animEffect>
                                    <p:set>
                                      <p:cBhvr>
                                        <p:cTn id="79"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4" grpId="1"/>
      <p:bldP spid="5" grpId="0"/>
      <p:bldP spid="5" grpId="1"/>
      <p:bldP spid="6" grpId="0"/>
      <p:bldP spid="6" grpId="1"/>
      <p:bldP spid="7" grpId="0"/>
      <p:bldP spid="7" grpId="1"/>
      <p:bldP spid="8" grpId="0"/>
      <p:bldP spid="8" grpId="1"/>
      <p:bldP spid="9" grpId="0" build="allAtOnce"/>
      <p:bldP spid="9" grpId="1" build="allAtOnce"/>
      <p:bldP spid="10" grpId="0"/>
      <p:bldP spid="10" grpId="1"/>
      <p:bldP spid="11" grpId="0"/>
      <p:bldP spid="11"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605982" y="304423"/>
            <a:ext cx="10766084" cy="461665"/>
          </a:xfrm>
          <a:prstGeom prst="rect">
            <a:avLst/>
          </a:prstGeom>
          <a:noFill/>
        </p:spPr>
        <p:txBody>
          <a:bodyPr wrap="square" rtlCol="0">
            <a:spAutoFit/>
          </a:bodyPr>
          <a:lstStyle/>
          <a:p>
            <a:r>
              <a:rPr lang="en-GB" sz="2400" b="1" dirty="0">
                <a:latin typeface="Century Gothic" panose="020B0502020202020204" pitchFamily="34" charset="0"/>
              </a:rPr>
              <a:t>Neutralisation reactions review</a:t>
            </a:r>
          </a:p>
        </p:txBody>
      </p:sp>
      <p:sp>
        <p:nvSpPr>
          <p:cNvPr id="11" name="TextBox 10">
            <a:extLst>
              <a:ext uri="{FF2B5EF4-FFF2-40B4-BE49-F238E27FC236}">
                <a16:creationId xmlns:a16="http://schemas.microsoft.com/office/drawing/2014/main" id="{EAE429E4-7C46-4659-AB45-AA609C9F64C9}"/>
              </a:ext>
            </a:extLst>
          </p:cNvPr>
          <p:cNvSpPr txBox="1"/>
          <p:nvPr/>
        </p:nvSpPr>
        <p:spPr>
          <a:xfrm>
            <a:off x="287895" y="3977008"/>
            <a:ext cx="4904382" cy="2123658"/>
          </a:xfrm>
          <a:prstGeom prst="rect">
            <a:avLst/>
          </a:prstGeom>
          <a:noFill/>
        </p:spPr>
        <p:txBody>
          <a:bodyPr wrap="square">
            <a:spAutoFit/>
          </a:bodyPr>
          <a:lstStyle/>
          <a:p>
            <a:pPr lvl="1">
              <a:lnSpc>
                <a:spcPct val="150000"/>
              </a:lnSpc>
            </a:pPr>
            <a:r>
              <a:rPr lang="en-GB" sz="2400" dirty="0">
                <a:latin typeface="Century Gothic" panose="020B0502020202020204" pitchFamily="34" charset="0"/>
              </a:rPr>
              <a:t>Acid + metal oxide </a:t>
            </a:r>
            <a:r>
              <a:rPr lang="en-GB" sz="2400" b="1" dirty="0">
                <a:latin typeface="Century Gothic" panose="020B0502020202020204" pitchFamily="34" charset="0"/>
              </a:rPr>
              <a:t>→</a:t>
            </a:r>
            <a:r>
              <a:rPr lang="en-GB" sz="1800" b="1" dirty="0">
                <a:latin typeface="Century Gothic" panose="020B0502020202020204" pitchFamily="34" charset="0"/>
              </a:rPr>
              <a:t> </a:t>
            </a:r>
            <a:r>
              <a:rPr lang="en-GB" sz="2400" b="1" dirty="0">
                <a:latin typeface="Century Gothic" panose="020B0502020202020204" pitchFamily="34" charset="0"/>
              </a:rPr>
              <a:t>	</a:t>
            </a:r>
          </a:p>
          <a:p>
            <a:pPr lvl="1">
              <a:lnSpc>
                <a:spcPct val="150000"/>
              </a:lnSpc>
            </a:pPr>
            <a:r>
              <a:rPr lang="en-GB" sz="2400" dirty="0">
                <a:latin typeface="Century Gothic" panose="020B0502020202020204" pitchFamily="34" charset="0"/>
              </a:rPr>
              <a:t>Acid + metal hydroxide </a:t>
            </a:r>
            <a:r>
              <a:rPr lang="en-GB" sz="2400" b="1" dirty="0">
                <a:latin typeface="Century Gothic" panose="020B0502020202020204" pitchFamily="34" charset="0"/>
              </a:rPr>
              <a:t>→ 	</a:t>
            </a:r>
          </a:p>
          <a:p>
            <a:pPr lvl="1">
              <a:lnSpc>
                <a:spcPct val="150000"/>
              </a:lnSpc>
            </a:pPr>
            <a:r>
              <a:rPr lang="en-GB" sz="2400" dirty="0">
                <a:latin typeface="Century Gothic" panose="020B0502020202020204" pitchFamily="34" charset="0"/>
              </a:rPr>
              <a:t>Acid + metal carbonate </a:t>
            </a:r>
            <a:r>
              <a:rPr lang="en-GB" sz="2400" b="1" dirty="0">
                <a:latin typeface="Century Gothic" panose="020B0502020202020204" pitchFamily="34" charset="0"/>
              </a:rPr>
              <a:t>→</a:t>
            </a:r>
            <a:r>
              <a:rPr lang="en-GB" sz="1800" b="1" dirty="0">
                <a:latin typeface="Century Gothic" panose="020B0502020202020204" pitchFamily="34" charset="0"/>
              </a:rPr>
              <a:t> </a:t>
            </a:r>
            <a:endParaRPr lang="en-GB" sz="2400" dirty="0">
              <a:latin typeface="Century Gothic" panose="020B0502020202020204" pitchFamily="34" charset="0"/>
            </a:endParaRPr>
          </a:p>
          <a:p>
            <a:pPr marL="914400" lvl="1" indent="-457200">
              <a:buFont typeface="Arial" panose="020B0604020202020204" pitchFamily="34" charset="0"/>
              <a:buChar char="•"/>
            </a:pPr>
            <a:endParaRPr lang="en-GB" sz="2400" b="1" dirty="0">
              <a:latin typeface="Century Gothic" panose="020B0502020202020204" pitchFamily="34" charset="0"/>
            </a:endParaRPr>
          </a:p>
        </p:txBody>
      </p:sp>
      <p:sp>
        <p:nvSpPr>
          <p:cNvPr id="13" name="TextBox 12">
            <a:extLst>
              <a:ext uri="{FF2B5EF4-FFF2-40B4-BE49-F238E27FC236}">
                <a16:creationId xmlns:a16="http://schemas.microsoft.com/office/drawing/2014/main" id="{41B132F3-A0E6-4E51-B52B-4291B4C45CFF}"/>
              </a:ext>
            </a:extLst>
          </p:cNvPr>
          <p:cNvSpPr txBox="1"/>
          <p:nvPr/>
        </p:nvSpPr>
        <p:spPr>
          <a:xfrm>
            <a:off x="4127884" y="4135571"/>
            <a:ext cx="2580589" cy="461665"/>
          </a:xfrm>
          <a:prstGeom prst="rect">
            <a:avLst/>
          </a:prstGeom>
          <a:noFill/>
        </p:spPr>
        <p:txBody>
          <a:bodyPr wrap="square" rtlCol="0">
            <a:spAutoFit/>
          </a:bodyPr>
          <a:lstStyle/>
          <a:p>
            <a:r>
              <a:rPr lang="en-US" sz="2400" dirty="0">
                <a:latin typeface="Century Gothic" panose="020B0502020202020204" pitchFamily="34" charset="0"/>
              </a:rPr>
              <a:t>salt + water</a:t>
            </a:r>
          </a:p>
        </p:txBody>
      </p:sp>
      <p:sp>
        <p:nvSpPr>
          <p:cNvPr id="14" name="TextBox 13">
            <a:extLst>
              <a:ext uri="{FF2B5EF4-FFF2-40B4-BE49-F238E27FC236}">
                <a16:creationId xmlns:a16="http://schemas.microsoft.com/office/drawing/2014/main" id="{32B83A7B-15F8-4FD7-8CC8-7C7456558565}"/>
              </a:ext>
            </a:extLst>
          </p:cNvPr>
          <p:cNvSpPr txBox="1"/>
          <p:nvPr/>
        </p:nvSpPr>
        <p:spPr>
          <a:xfrm>
            <a:off x="4744804" y="4684679"/>
            <a:ext cx="2580589" cy="461665"/>
          </a:xfrm>
          <a:prstGeom prst="rect">
            <a:avLst/>
          </a:prstGeom>
          <a:noFill/>
        </p:spPr>
        <p:txBody>
          <a:bodyPr wrap="square" rtlCol="0">
            <a:spAutoFit/>
          </a:bodyPr>
          <a:lstStyle/>
          <a:p>
            <a:r>
              <a:rPr lang="en-US" sz="2400" dirty="0">
                <a:latin typeface="Century Gothic" panose="020B0502020202020204" pitchFamily="34" charset="0"/>
              </a:rPr>
              <a:t>salt + water</a:t>
            </a:r>
          </a:p>
        </p:txBody>
      </p:sp>
      <p:sp>
        <p:nvSpPr>
          <p:cNvPr id="15" name="TextBox 14">
            <a:extLst>
              <a:ext uri="{FF2B5EF4-FFF2-40B4-BE49-F238E27FC236}">
                <a16:creationId xmlns:a16="http://schemas.microsoft.com/office/drawing/2014/main" id="{42907320-8306-4274-9EBD-4E60B93DD54F}"/>
              </a:ext>
            </a:extLst>
          </p:cNvPr>
          <p:cNvSpPr txBox="1"/>
          <p:nvPr/>
        </p:nvSpPr>
        <p:spPr>
          <a:xfrm>
            <a:off x="4765124" y="5179078"/>
            <a:ext cx="5492169" cy="461665"/>
          </a:xfrm>
          <a:prstGeom prst="rect">
            <a:avLst/>
          </a:prstGeom>
          <a:noFill/>
        </p:spPr>
        <p:txBody>
          <a:bodyPr wrap="square" rtlCol="0">
            <a:spAutoFit/>
          </a:bodyPr>
          <a:lstStyle/>
          <a:p>
            <a:r>
              <a:rPr lang="en-US" sz="2400" dirty="0">
                <a:latin typeface="Century Gothic" panose="020B0502020202020204" pitchFamily="34" charset="0"/>
              </a:rPr>
              <a:t>salt + water + carbon dioxide</a:t>
            </a:r>
          </a:p>
        </p:txBody>
      </p:sp>
      <p:sp>
        <p:nvSpPr>
          <p:cNvPr id="24" name="TextBox 23">
            <a:extLst>
              <a:ext uri="{FF2B5EF4-FFF2-40B4-BE49-F238E27FC236}">
                <a16:creationId xmlns:a16="http://schemas.microsoft.com/office/drawing/2014/main" id="{255D4052-0DE1-46A4-AFE9-9F9ED44987A9}"/>
              </a:ext>
            </a:extLst>
          </p:cNvPr>
          <p:cNvSpPr txBox="1"/>
          <p:nvPr/>
        </p:nvSpPr>
        <p:spPr>
          <a:xfrm>
            <a:off x="605982" y="2343005"/>
            <a:ext cx="9468238" cy="830997"/>
          </a:xfrm>
          <a:prstGeom prst="rect">
            <a:avLst/>
          </a:prstGeom>
          <a:noFill/>
        </p:spPr>
        <p:txBody>
          <a:bodyPr wrap="square">
            <a:spAutoFit/>
          </a:bodyPr>
          <a:lstStyle/>
          <a:p>
            <a:r>
              <a:rPr lang="en-GB" sz="2400" b="1" dirty="0">
                <a:latin typeface="Century Gothic" panose="020B0502020202020204" pitchFamily="34" charset="0"/>
              </a:rPr>
              <a:t>Alkali</a:t>
            </a:r>
            <a:r>
              <a:rPr lang="en-GB" sz="2400" dirty="0">
                <a:latin typeface="Century Gothic" panose="020B0502020202020204" pitchFamily="34" charset="0"/>
              </a:rPr>
              <a:t> – neutralise acid, pH 8 – 14, soluble in water</a:t>
            </a:r>
          </a:p>
          <a:p>
            <a:r>
              <a:rPr lang="en-GB" sz="2400" b="1" dirty="0">
                <a:latin typeface="Century Gothic" panose="020B0502020202020204" pitchFamily="34" charset="0"/>
              </a:rPr>
              <a:t>Base</a:t>
            </a:r>
            <a:r>
              <a:rPr lang="en-GB" sz="2400" dirty="0">
                <a:latin typeface="Century Gothic" panose="020B0502020202020204" pitchFamily="34" charset="0"/>
              </a:rPr>
              <a:t> – neutralise acid, pH 8 – 14, soluble </a:t>
            </a:r>
            <a:r>
              <a:rPr lang="en-GB" sz="2400" b="1" dirty="0">
                <a:latin typeface="Century Gothic" panose="020B0502020202020204" pitchFamily="34" charset="0"/>
              </a:rPr>
              <a:t>or </a:t>
            </a:r>
            <a:r>
              <a:rPr lang="en-GB" sz="2400" dirty="0">
                <a:latin typeface="Century Gothic" panose="020B0502020202020204" pitchFamily="34" charset="0"/>
              </a:rPr>
              <a:t>insoluble in water</a:t>
            </a:r>
          </a:p>
        </p:txBody>
      </p:sp>
      <p:sp>
        <p:nvSpPr>
          <p:cNvPr id="25" name="TextBox 24">
            <a:extLst>
              <a:ext uri="{FF2B5EF4-FFF2-40B4-BE49-F238E27FC236}">
                <a16:creationId xmlns:a16="http://schemas.microsoft.com/office/drawing/2014/main" id="{7BF57EA8-E5A0-4F0C-8C7B-E64925A9803D}"/>
              </a:ext>
            </a:extLst>
          </p:cNvPr>
          <p:cNvSpPr txBox="1"/>
          <p:nvPr/>
        </p:nvSpPr>
        <p:spPr>
          <a:xfrm>
            <a:off x="668404" y="1164512"/>
            <a:ext cx="4523873" cy="461665"/>
          </a:xfrm>
          <a:prstGeom prst="rect">
            <a:avLst/>
          </a:prstGeom>
          <a:solidFill>
            <a:schemeClr val="accent1">
              <a:lumMod val="40000"/>
              <a:lumOff val="60000"/>
            </a:schemeClr>
          </a:solidFill>
        </p:spPr>
        <p:txBody>
          <a:bodyPr wrap="square">
            <a:spAutoFit/>
          </a:bodyPr>
          <a:lstStyle/>
          <a:p>
            <a:r>
              <a:rPr lang="en-GB" sz="2400" dirty="0">
                <a:latin typeface="Century Gothic" panose="020B0502020202020204" pitchFamily="34" charset="0"/>
              </a:rPr>
              <a:t>Acid + alkali </a:t>
            </a:r>
            <a:r>
              <a:rPr lang="en-GB" sz="2400" b="1" dirty="0">
                <a:latin typeface="Century Gothic" panose="020B0502020202020204" pitchFamily="34" charset="0"/>
              </a:rPr>
              <a:t>→ </a:t>
            </a:r>
            <a:r>
              <a:rPr lang="en-GB" sz="2400" dirty="0">
                <a:latin typeface="Century Gothic" panose="020B0502020202020204" pitchFamily="34" charset="0"/>
              </a:rPr>
              <a:t>salt + water</a:t>
            </a:r>
          </a:p>
        </p:txBody>
      </p:sp>
      <p:sp>
        <p:nvSpPr>
          <p:cNvPr id="26" name="TextBox 25">
            <a:extLst>
              <a:ext uri="{FF2B5EF4-FFF2-40B4-BE49-F238E27FC236}">
                <a16:creationId xmlns:a16="http://schemas.microsoft.com/office/drawing/2014/main" id="{1FF97B76-9DE8-413D-BDDB-575CCE07959B}"/>
              </a:ext>
            </a:extLst>
          </p:cNvPr>
          <p:cNvSpPr txBox="1"/>
          <p:nvPr/>
        </p:nvSpPr>
        <p:spPr>
          <a:xfrm>
            <a:off x="668403" y="1803467"/>
            <a:ext cx="4523873" cy="461665"/>
          </a:xfrm>
          <a:prstGeom prst="rect">
            <a:avLst/>
          </a:prstGeom>
          <a:solidFill>
            <a:schemeClr val="accent1">
              <a:lumMod val="40000"/>
              <a:lumOff val="60000"/>
            </a:schemeClr>
          </a:solidFill>
        </p:spPr>
        <p:txBody>
          <a:bodyPr wrap="square">
            <a:spAutoFit/>
          </a:bodyPr>
          <a:lstStyle/>
          <a:p>
            <a:r>
              <a:rPr lang="en-GB" sz="2400" dirty="0">
                <a:latin typeface="Century Gothic" panose="020B0502020202020204" pitchFamily="34" charset="0"/>
              </a:rPr>
              <a:t>Acid + base </a:t>
            </a:r>
            <a:r>
              <a:rPr lang="en-GB" sz="2400" b="1" dirty="0">
                <a:latin typeface="Century Gothic" panose="020B0502020202020204" pitchFamily="34" charset="0"/>
              </a:rPr>
              <a:t>→ </a:t>
            </a:r>
            <a:r>
              <a:rPr lang="en-GB" sz="2400" dirty="0">
                <a:latin typeface="Century Gothic" panose="020B0502020202020204" pitchFamily="34" charset="0"/>
              </a:rPr>
              <a:t>salt + water</a:t>
            </a:r>
          </a:p>
        </p:txBody>
      </p:sp>
    </p:spTree>
    <p:extLst>
      <p:ext uri="{BB962C8B-B14F-4D97-AF65-F5344CB8AC3E}">
        <p14:creationId xmlns:p14="http://schemas.microsoft.com/office/powerpoint/2010/main" val="23132434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24" grpId="0"/>
      <p:bldP spid="2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536826C9-711E-0C47-B3C1-1B3E0FFDE909}"/>
              </a:ext>
            </a:extLst>
          </p:cNvPr>
          <p:cNvSpPr txBox="1"/>
          <p:nvPr/>
        </p:nvSpPr>
        <p:spPr>
          <a:xfrm>
            <a:off x="250736" y="788361"/>
            <a:ext cx="11339964" cy="1938992"/>
          </a:xfrm>
          <a:prstGeom prst="rect">
            <a:avLst/>
          </a:prstGeom>
          <a:noFill/>
        </p:spPr>
        <p:txBody>
          <a:bodyPr wrap="none" rtlCol="0">
            <a:spAutoFit/>
          </a:bodyPr>
          <a:lstStyle/>
          <a:p>
            <a:r>
              <a:rPr lang="en-US" sz="2400" dirty="0">
                <a:latin typeface="Century Gothic" panose="020B0502020202020204" pitchFamily="34" charset="0"/>
              </a:rPr>
              <a:t>Copper oxide and hydrochloric acid react to make a salt. </a:t>
            </a:r>
          </a:p>
          <a:p>
            <a:endParaRPr lang="en-US" sz="2400" dirty="0">
              <a:latin typeface="Century Gothic" panose="020B0502020202020204" pitchFamily="34" charset="0"/>
            </a:endParaRPr>
          </a:p>
          <a:p>
            <a:pPr marL="457200" indent="-457200">
              <a:buAutoNum type="arabicPeriod"/>
            </a:pPr>
            <a:r>
              <a:rPr lang="en-US" sz="2400" dirty="0">
                <a:latin typeface="Century Gothic" panose="020B0502020202020204" pitchFamily="34" charset="0"/>
              </a:rPr>
              <a:t>Name the salt produced.</a:t>
            </a:r>
          </a:p>
          <a:p>
            <a:pPr marL="457200" indent="-457200">
              <a:buAutoNum type="arabicPeriod"/>
            </a:pPr>
            <a:endParaRPr lang="en-US" sz="2400" dirty="0">
              <a:latin typeface="Century Gothic" panose="020B0502020202020204" pitchFamily="34" charset="0"/>
            </a:endParaRPr>
          </a:p>
          <a:p>
            <a:pPr marL="457200" indent="-457200">
              <a:buAutoNum type="arabicPeriod"/>
            </a:pPr>
            <a:r>
              <a:rPr lang="en-US" sz="2400" dirty="0">
                <a:latin typeface="Century Gothic" panose="020B0502020202020204" pitchFamily="34" charset="0"/>
              </a:rPr>
              <a:t>Use the table below to determine whether this salt is soluble or insoluble. </a:t>
            </a:r>
          </a:p>
        </p:txBody>
      </p:sp>
      <p:graphicFrame>
        <p:nvGraphicFramePr>
          <p:cNvPr id="2" name="Table 3">
            <a:extLst>
              <a:ext uri="{FF2B5EF4-FFF2-40B4-BE49-F238E27FC236}">
                <a16:creationId xmlns:a16="http://schemas.microsoft.com/office/drawing/2014/main" id="{541C5354-C484-8AD3-767B-DB335A0E4F3D}"/>
              </a:ext>
            </a:extLst>
          </p:cNvPr>
          <p:cNvGraphicFramePr>
            <a:graphicFrameLocks noGrp="1"/>
          </p:cNvGraphicFramePr>
          <p:nvPr>
            <p:extLst>
              <p:ext uri="{D42A27DB-BD31-4B8C-83A1-F6EECF244321}">
                <p14:modId xmlns:p14="http://schemas.microsoft.com/office/powerpoint/2010/main" val="3871443054"/>
              </p:ext>
            </p:extLst>
          </p:nvPr>
        </p:nvGraphicFramePr>
        <p:xfrm>
          <a:off x="2743014" y="3762983"/>
          <a:ext cx="8676000" cy="2926080"/>
        </p:xfrm>
        <a:graphic>
          <a:graphicData uri="http://schemas.openxmlformats.org/drawingml/2006/table">
            <a:tbl>
              <a:tblPr firstRow="1" bandRow="1">
                <a:tableStyleId>{5940675A-B579-460E-94D1-54222C63F5DA}</a:tableStyleId>
              </a:tblPr>
              <a:tblGrid>
                <a:gridCol w="4338000">
                  <a:extLst>
                    <a:ext uri="{9D8B030D-6E8A-4147-A177-3AD203B41FA5}">
                      <a16:colId xmlns:a16="http://schemas.microsoft.com/office/drawing/2014/main" val="1803785109"/>
                    </a:ext>
                  </a:extLst>
                </a:gridCol>
                <a:gridCol w="4338000">
                  <a:extLst>
                    <a:ext uri="{9D8B030D-6E8A-4147-A177-3AD203B41FA5}">
                      <a16:colId xmlns:a16="http://schemas.microsoft.com/office/drawing/2014/main" val="1542800373"/>
                    </a:ext>
                  </a:extLst>
                </a:gridCol>
              </a:tblGrid>
              <a:tr h="0">
                <a:tc>
                  <a:txBody>
                    <a:bodyPr/>
                    <a:lstStyle/>
                    <a:p>
                      <a:pPr algn="ctr"/>
                      <a:r>
                        <a:rPr lang="en-US" sz="1600" b="1" dirty="0">
                          <a:latin typeface="Century Gothic" panose="020B0502020202020204" pitchFamily="34" charset="0"/>
                        </a:rPr>
                        <a:t>Soluble in water</a:t>
                      </a:r>
                    </a:p>
                  </a:txBody>
                  <a:tcPr>
                    <a:solidFill>
                      <a:schemeClr val="accent3"/>
                    </a:solidFill>
                  </a:tcPr>
                </a:tc>
                <a:tc>
                  <a:txBody>
                    <a:bodyPr/>
                    <a:lstStyle/>
                    <a:p>
                      <a:pPr algn="ctr"/>
                      <a:r>
                        <a:rPr lang="en-US" sz="1600" b="1" dirty="0">
                          <a:latin typeface="Century Gothic" panose="020B0502020202020204" pitchFamily="34" charset="0"/>
                        </a:rPr>
                        <a:t>Insoluble in water</a:t>
                      </a:r>
                    </a:p>
                  </a:txBody>
                  <a:tcPr>
                    <a:solidFill>
                      <a:schemeClr val="accent3"/>
                    </a:solidFill>
                  </a:tcPr>
                </a:tc>
                <a:extLst>
                  <a:ext uri="{0D108BD9-81ED-4DB2-BD59-A6C34878D82A}">
                    <a16:rowId xmlns:a16="http://schemas.microsoft.com/office/drawing/2014/main" val="504520885"/>
                  </a:ext>
                </a:extLst>
              </a:tr>
              <a:tr h="0">
                <a:tc>
                  <a:txBody>
                    <a:bodyPr/>
                    <a:lstStyle/>
                    <a:p>
                      <a:pPr algn="ctr"/>
                      <a:r>
                        <a:rPr lang="en-US" sz="1600" b="1" dirty="0">
                          <a:latin typeface="Century Gothic" panose="020B0502020202020204" pitchFamily="34" charset="0"/>
                        </a:rPr>
                        <a:t>All nitrates </a:t>
                      </a:r>
                    </a:p>
                    <a:p>
                      <a:pPr algn="ctr"/>
                      <a:r>
                        <a:rPr lang="en-US" sz="1400" i="1" dirty="0">
                          <a:latin typeface="Century Gothic" panose="020B0502020202020204" pitchFamily="34" charset="0"/>
                        </a:rPr>
                        <a:t>e.g. calcium nitrate</a:t>
                      </a:r>
                    </a:p>
                  </a:txBody>
                  <a:tcPr>
                    <a:solidFill>
                      <a:schemeClr val="accent3">
                        <a:lumMod val="20000"/>
                        <a:lumOff val="80000"/>
                      </a:schemeClr>
                    </a:solidFill>
                  </a:tcPr>
                </a:tc>
                <a:tc>
                  <a:txBody>
                    <a:bodyPr/>
                    <a:lstStyle/>
                    <a:p>
                      <a:pPr algn="ctr"/>
                      <a:endParaRPr lang="en-US" sz="1600" dirty="0">
                        <a:latin typeface="Century Gothic" panose="020B0502020202020204" pitchFamily="34" charset="0"/>
                      </a:endParaRPr>
                    </a:p>
                  </a:txBody>
                  <a:tcPr>
                    <a:solidFill>
                      <a:schemeClr val="accent3">
                        <a:lumMod val="20000"/>
                        <a:lumOff val="80000"/>
                      </a:schemeClr>
                    </a:solidFill>
                  </a:tcPr>
                </a:tc>
                <a:extLst>
                  <a:ext uri="{0D108BD9-81ED-4DB2-BD59-A6C34878D82A}">
                    <a16:rowId xmlns:a16="http://schemas.microsoft.com/office/drawing/2014/main" val="470636932"/>
                  </a:ext>
                </a:extLst>
              </a:tr>
              <a:tr h="0">
                <a:tc>
                  <a:txBody>
                    <a:bodyPr/>
                    <a:lstStyle/>
                    <a:p>
                      <a:pPr algn="ctr"/>
                      <a:r>
                        <a:rPr lang="en-US" sz="1600" b="1" dirty="0">
                          <a:latin typeface="Century Gothic" panose="020B0502020202020204" pitchFamily="34" charset="0"/>
                        </a:rPr>
                        <a:t>Most sulfates</a:t>
                      </a:r>
                    </a:p>
                    <a:p>
                      <a:pPr algn="ctr"/>
                      <a:r>
                        <a:rPr lang="en-US" sz="1400" i="1" dirty="0">
                          <a:latin typeface="Century Gothic" panose="020B0502020202020204" pitchFamily="34" charset="0"/>
                        </a:rPr>
                        <a:t>e.g. magnesium sulfate</a:t>
                      </a:r>
                    </a:p>
                  </a:txBody>
                  <a:tcPr>
                    <a:solidFill>
                      <a:schemeClr val="accent3">
                        <a:lumMod val="20000"/>
                        <a:lumOff val="80000"/>
                      </a:schemeClr>
                    </a:solidFill>
                  </a:tcPr>
                </a:tc>
                <a:tc>
                  <a:txBody>
                    <a:bodyPr/>
                    <a:lstStyle/>
                    <a:p>
                      <a:pPr algn="ctr"/>
                      <a:r>
                        <a:rPr lang="en-US" sz="1600" b="1" dirty="0">
                          <a:latin typeface="Century Gothic" panose="020B0502020202020204" pitchFamily="34" charset="0"/>
                        </a:rPr>
                        <a:t>Lead sulfate, barium sulfate</a:t>
                      </a:r>
                    </a:p>
                  </a:txBody>
                  <a:tcPr>
                    <a:solidFill>
                      <a:schemeClr val="accent3">
                        <a:lumMod val="20000"/>
                        <a:lumOff val="80000"/>
                      </a:schemeClr>
                    </a:solidFill>
                  </a:tcPr>
                </a:tc>
                <a:extLst>
                  <a:ext uri="{0D108BD9-81ED-4DB2-BD59-A6C34878D82A}">
                    <a16:rowId xmlns:a16="http://schemas.microsoft.com/office/drawing/2014/main" val="3542970143"/>
                  </a:ext>
                </a:extLst>
              </a:tr>
              <a:tr h="0">
                <a:tc>
                  <a:txBody>
                    <a:bodyPr/>
                    <a:lstStyle/>
                    <a:p>
                      <a:pPr algn="ctr"/>
                      <a:r>
                        <a:rPr lang="en-US" sz="1600" b="1" dirty="0">
                          <a:latin typeface="Century Gothic" panose="020B0502020202020204" pitchFamily="34" charset="0"/>
                        </a:rPr>
                        <a:t>Most chlorides, bromides and iodides</a:t>
                      </a:r>
                    </a:p>
                    <a:p>
                      <a:pPr algn="ctr"/>
                      <a:r>
                        <a:rPr lang="en-US" sz="1400" i="1" dirty="0">
                          <a:latin typeface="Century Gothic" panose="020B0502020202020204" pitchFamily="34" charset="0"/>
                        </a:rPr>
                        <a:t>e.g. sodium chloride, sodium bromide, sodium iodide</a:t>
                      </a:r>
                    </a:p>
                  </a:txBody>
                  <a:tcPr>
                    <a:solidFill>
                      <a:schemeClr val="accent3">
                        <a:lumMod val="20000"/>
                        <a:lumOff val="80000"/>
                      </a:schemeClr>
                    </a:solidFill>
                  </a:tcPr>
                </a:tc>
                <a:tc>
                  <a:txBody>
                    <a:bodyPr/>
                    <a:lstStyle/>
                    <a:p>
                      <a:pPr algn="ctr"/>
                      <a:r>
                        <a:rPr lang="en-US" sz="1600" b="1" dirty="0">
                          <a:latin typeface="Century Gothic" panose="020B0502020202020204" pitchFamily="34" charset="0"/>
                        </a:rPr>
                        <a:t>Silver chloride, silver bromide, silver iodide, lead chloride, lead bromide, lead iodide</a:t>
                      </a:r>
                    </a:p>
                  </a:txBody>
                  <a:tcPr>
                    <a:solidFill>
                      <a:schemeClr val="accent3">
                        <a:lumMod val="20000"/>
                        <a:lumOff val="80000"/>
                      </a:schemeClr>
                    </a:solidFill>
                  </a:tcPr>
                </a:tc>
                <a:extLst>
                  <a:ext uri="{0D108BD9-81ED-4DB2-BD59-A6C34878D82A}">
                    <a16:rowId xmlns:a16="http://schemas.microsoft.com/office/drawing/2014/main" val="2866749509"/>
                  </a:ext>
                </a:extLst>
              </a:tr>
              <a:tr h="0">
                <a:tc>
                  <a:txBody>
                    <a:bodyPr/>
                    <a:lstStyle/>
                    <a:p>
                      <a:pPr algn="ctr"/>
                      <a:r>
                        <a:rPr lang="en-US" sz="1600" b="1" dirty="0">
                          <a:latin typeface="Century Gothic" panose="020B0502020202020204" pitchFamily="34" charset="0"/>
                        </a:rPr>
                        <a:t>Sodium carbonate, potassium carbonate</a:t>
                      </a:r>
                    </a:p>
                  </a:txBody>
                  <a:tcPr>
                    <a:solidFill>
                      <a:schemeClr val="accent3">
                        <a:lumMod val="20000"/>
                        <a:lumOff val="80000"/>
                      </a:schemeClr>
                    </a:solidFill>
                  </a:tcPr>
                </a:tc>
                <a:tc>
                  <a:txBody>
                    <a:bodyPr/>
                    <a:lstStyle/>
                    <a:p>
                      <a:pPr algn="ctr"/>
                      <a:r>
                        <a:rPr lang="en-US" sz="1600" b="1" dirty="0">
                          <a:latin typeface="Century Gothic" panose="020B0502020202020204" pitchFamily="34" charset="0"/>
                        </a:rPr>
                        <a:t>Most other carbonates</a:t>
                      </a:r>
                    </a:p>
                  </a:txBody>
                  <a:tcPr>
                    <a:solidFill>
                      <a:schemeClr val="accent3">
                        <a:lumMod val="20000"/>
                        <a:lumOff val="80000"/>
                      </a:schemeClr>
                    </a:solidFill>
                  </a:tcPr>
                </a:tc>
                <a:extLst>
                  <a:ext uri="{0D108BD9-81ED-4DB2-BD59-A6C34878D82A}">
                    <a16:rowId xmlns:a16="http://schemas.microsoft.com/office/drawing/2014/main" val="1059004470"/>
                  </a:ext>
                </a:extLst>
              </a:tr>
              <a:tr h="0">
                <a:tc>
                  <a:txBody>
                    <a:bodyPr/>
                    <a:lstStyle/>
                    <a:p>
                      <a:pPr algn="ctr"/>
                      <a:r>
                        <a:rPr lang="en-US" sz="1600" b="1" dirty="0">
                          <a:latin typeface="Century Gothic" panose="020B0502020202020204" pitchFamily="34" charset="0"/>
                        </a:rPr>
                        <a:t>Sodium hydroxide, potassium hydroxide</a:t>
                      </a:r>
                    </a:p>
                  </a:txBody>
                  <a:tcPr>
                    <a:solidFill>
                      <a:schemeClr val="accent3">
                        <a:lumMod val="20000"/>
                        <a:lumOff val="80000"/>
                      </a:schemeClr>
                    </a:solidFill>
                  </a:tcPr>
                </a:tc>
                <a:tc>
                  <a:txBody>
                    <a:bodyPr/>
                    <a:lstStyle/>
                    <a:p>
                      <a:pPr algn="ctr"/>
                      <a:r>
                        <a:rPr lang="en-US" sz="1600" b="1" dirty="0">
                          <a:latin typeface="Century Gothic" panose="020B0502020202020204" pitchFamily="34" charset="0"/>
                        </a:rPr>
                        <a:t>Most other hydroxides</a:t>
                      </a:r>
                    </a:p>
                  </a:txBody>
                  <a:tcPr>
                    <a:solidFill>
                      <a:schemeClr val="accent3">
                        <a:lumMod val="20000"/>
                        <a:lumOff val="80000"/>
                      </a:schemeClr>
                    </a:solidFill>
                  </a:tcPr>
                </a:tc>
                <a:extLst>
                  <a:ext uri="{0D108BD9-81ED-4DB2-BD59-A6C34878D82A}">
                    <a16:rowId xmlns:a16="http://schemas.microsoft.com/office/drawing/2014/main" val="1625257642"/>
                  </a:ext>
                </a:extLst>
              </a:tr>
            </a:tbl>
          </a:graphicData>
        </a:graphic>
      </p:graphicFrame>
      <p:sp>
        <p:nvSpPr>
          <p:cNvPr id="3" name="Title 2">
            <a:extLst>
              <a:ext uri="{FF2B5EF4-FFF2-40B4-BE49-F238E27FC236}">
                <a16:creationId xmlns:a16="http://schemas.microsoft.com/office/drawing/2014/main" id="{2E4B82E7-91B6-AAA6-4EB1-46B15C782F64}"/>
              </a:ext>
            </a:extLst>
          </p:cNvPr>
          <p:cNvSpPr>
            <a:spLocks noGrp="1"/>
          </p:cNvSpPr>
          <p:nvPr>
            <p:ph type="title" idx="4294967295"/>
          </p:nvPr>
        </p:nvSpPr>
        <p:spPr>
          <a:xfrm>
            <a:off x="208548" y="0"/>
            <a:ext cx="10620375" cy="720725"/>
          </a:xfrm>
        </p:spPr>
        <p:txBody>
          <a:bodyPr>
            <a:normAutofit/>
          </a:bodyPr>
          <a:lstStyle/>
          <a:p>
            <a:r>
              <a:rPr lang="en-GB" sz="2600" b="1" dirty="0">
                <a:latin typeface="Century Gothic" panose="020B0502020202020204" pitchFamily="34" charset="0"/>
              </a:rPr>
              <a:t>I: Identifying soluble salts</a:t>
            </a:r>
          </a:p>
        </p:txBody>
      </p:sp>
      <p:sp>
        <p:nvSpPr>
          <p:cNvPr id="5" name="TextBox 4">
            <a:extLst>
              <a:ext uri="{FF2B5EF4-FFF2-40B4-BE49-F238E27FC236}">
                <a16:creationId xmlns:a16="http://schemas.microsoft.com/office/drawing/2014/main" id="{49C99C03-97AC-0BA4-70C5-3120261FA45C}"/>
              </a:ext>
            </a:extLst>
          </p:cNvPr>
          <p:cNvSpPr txBox="1"/>
          <p:nvPr/>
        </p:nvSpPr>
        <p:spPr>
          <a:xfrm>
            <a:off x="719561" y="1861929"/>
            <a:ext cx="7646635"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Copper chloride</a:t>
            </a:r>
          </a:p>
        </p:txBody>
      </p:sp>
      <p:sp>
        <p:nvSpPr>
          <p:cNvPr id="6" name="TextBox 5">
            <a:extLst>
              <a:ext uri="{FF2B5EF4-FFF2-40B4-BE49-F238E27FC236}">
                <a16:creationId xmlns:a16="http://schemas.microsoft.com/office/drawing/2014/main" id="{81F8E4E5-A1C6-9D1B-3BD3-87D6CFBEA8BB}"/>
              </a:ext>
            </a:extLst>
          </p:cNvPr>
          <p:cNvSpPr txBox="1"/>
          <p:nvPr/>
        </p:nvSpPr>
        <p:spPr>
          <a:xfrm>
            <a:off x="727582" y="2672055"/>
            <a:ext cx="1550397"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Soluble</a:t>
            </a:r>
          </a:p>
        </p:txBody>
      </p:sp>
      <p:sp>
        <p:nvSpPr>
          <p:cNvPr id="8" name="TextBox 7">
            <a:extLst>
              <a:ext uri="{FF2B5EF4-FFF2-40B4-BE49-F238E27FC236}">
                <a16:creationId xmlns:a16="http://schemas.microsoft.com/office/drawing/2014/main" id="{7065B309-19F8-7AE7-CC98-BA86A4EA1D2B}"/>
              </a:ext>
            </a:extLst>
          </p:cNvPr>
          <p:cNvSpPr txBox="1"/>
          <p:nvPr/>
        </p:nvSpPr>
        <p:spPr>
          <a:xfrm>
            <a:off x="5917348" y="5549080"/>
            <a:ext cx="795411" cy="523220"/>
          </a:xfrm>
          <a:prstGeom prst="rect">
            <a:avLst/>
          </a:prstGeom>
          <a:noFill/>
        </p:spPr>
        <p:txBody>
          <a:bodyPr wrap="none" rtlCol="0">
            <a:spAutoFit/>
          </a:bodyPr>
          <a:lstStyle/>
          <a:p>
            <a:r>
              <a:rPr lang="en-US" sz="2800" b="1" dirty="0">
                <a:solidFill>
                  <a:srgbClr val="00B050"/>
                </a:solidFill>
                <a:latin typeface="Century Gothic" panose="020B0502020202020204" pitchFamily="34" charset="0"/>
              </a:rPr>
              <a:t>Yes</a:t>
            </a:r>
            <a:endParaRPr lang="en-US" sz="3600" b="1" dirty="0">
              <a:solidFill>
                <a:srgbClr val="00B050"/>
              </a:solidFill>
              <a:latin typeface="Century Gothic" panose="020B0502020202020204" pitchFamily="34" charset="0"/>
            </a:endParaRPr>
          </a:p>
        </p:txBody>
      </p:sp>
    </p:spTree>
    <p:extLst>
      <p:ext uri="{BB962C8B-B14F-4D97-AF65-F5344CB8AC3E}">
        <p14:creationId xmlns:p14="http://schemas.microsoft.com/office/powerpoint/2010/main" val="9850271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536826C9-711E-0C47-B3C1-1B3E0FFDE909}"/>
              </a:ext>
            </a:extLst>
          </p:cNvPr>
          <p:cNvSpPr txBox="1"/>
          <p:nvPr/>
        </p:nvSpPr>
        <p:spPr>
          <a:xfrm>
            <a:off x="250736" y="788361"/>
            <a:ext cx="11339964" cy="1938992"/>
          </a:xfrm>
          <a:prstGeom prst="rect">
            <a:avLst/>
          </a:prstGeom>
          <a:noFill/>
        </p:spPr>
        <p:txBody>
          <a:bodyPr wrap="none" rtlCol="0">
            <a:spAutoFit/>
          </a:bodyPr>
          <a:lstStyle/>
          <a:p>
            <a:r>
              <a:rPr lang="en-US" sz="2400" dirty="0">
                <a:latin typeface="Century Gothic" panose="020B0502020202020204" pitchFamily="34" charset="0"/>
              </a:rPr>
              <a:t>Barium hydroxide and sulfuric acid react to make a salt. </a:t>
            </a:r>
          </a:p>
          <a:p>
            <a:endParaRPr lang="en-US" sz="2400" dirty="0">
              <a:latin typeface="Century Gothic" panose="020B0502020202020204" pitchFamily="34" charset="0"/>
            </a:endParaRPr>
          </a:p>
          <a:p>
            <a:pPr marL="457200" indent="-457200">
              <a:buAutoNum type="arabicPeriod"/>
            </a:pPr>
            <a:r>
              <a:rPr lang="en-US" sz="2400" dirty="0">
                <a:latin typeface="Century Gothic" panose="020B0502020202020204" pitchFamily="34" charset="0"/>
              </a:rPr>
              <a:t>Name the salt produced.</a:t>
            </a:r>
          </a:p>
          <a:p>
            <a:pPr marL="457200" indent="-457200">
              <a:buAutoNum type="arabicPeriod"/>
            </a:pPr>
            <a:endParaRPr lang="en-US" sz="2400" dirty="0">
              <a:latin typeface="Century Gothic" panose="020B0502020202020204" pitchFamily="34" charset="0"/>
            </a:endParaRPr>
          </a:p>
          <a:p>
            <a:pPr marL="457200" indent="-457200">
              <a:buAutoNum type="arabicPeriod"/>
            </a:pPr>
            <a:r>
              <a:rPr lang="en-US" sz="2400" dirty="0">
                <a:latin typeface="Century Gothic" panose="020B0502020202020204" pitchFamily="34" charset="0"/>
              </a:rPr>
              <a:t>Use the table below to determine whether this salt is soluble or insoluble. </a:t>
            </a:r>
          </a:p>
        </p:txBody>
      </p:sp>
      <p:graphicFrame>
        <p:nvGraphicFramePr>
          <p:cNvPr id="2" name="Table 3">
            <a:extLst>
              <a:ext uri="{FF2B5EF4-FFF2-40B4-BE49-F238E27FC236}">
                <a16:creationId xmlns:a16="http://schemas.microsoft.com/office/drawing/2014/main" id="{541C5354-C484-8AD3-767B-DB335A0E4F3D}"/>
              </a:ext>
            </a:extLst>
          </p:cNvPr>
          <p:cNvGraphicFramePr>
            <a:graphicFrameLocks noGrp="1"/>
          </p:cNvGraphicFramePr>
          <p:nvPr/>
        </p:nvGraphicFramePr>
        <p:xfrm>
          <a:off x="2743014" y="3762983"/>
          <a:ext cx="8676000" cy="2926080"/>
        </p:xfrm>
        <a:graphic>
          <a:graphicData uri="http://schemas.openxmlformats.org/drawingml/2006/table">
            <a:tbl>
              <a:tblPr firstRow="1" bandRow="1">
                <a:tableStyleId>{5940675A-B579-460E-94D1-54222C63F5DA}</a:tableStyleId>
              </a:tblPr>
              <a:tblGrid>
                <a:gridCol w="4338000">
                  <a:extLst>
                    <a:ext uri="{9D8B030D-6E8A-4147-A177-3AD203B41FA5}">
                      <a16:colId xmlns:a16="http://schemas.microsoft.com/office/drawing/2014/main" val="1803785109"/>
                    </a:ext>
                  </a:extLst>
                </a:gridCol>
                <a:gridCol w="4338000">
                  <a:extLst>
                    <a:ext uri="{9D8B030D-6E8A-4147-A177-3AD203B41FA5}">
                      <a16:colId xmlns:a16="http://schemas.microsoft.com/office/drawing/2014/main" val="1542800373"/>
                    </a:ext>
                  </a:extLst>
                </a:gridCol>
              </a:tblGrid>
              <a:tr h="0">
                <a:tc>
                  <a:txBody>
                    <a:bodyPr/>
                    <a:lstStyle/>
                    <a:p>
                      <a:pPr algn="ctr"/>
                      <a:r>
                        <a:rPr lang="en-US" sz="1600" b="1" dirty="0">
                          <a:latin typeface="Century Gothic" panose="020B0502020202020204" pitchFamily="34" charset="0"/>
                        </a:rPr>
                        <a:t>Soluble in water</a:t>
                      </a:r>
                    </a:p>
                  </a:txBody>
                  <a:tcPr>
                    <a:solidFill>
                      <a:schemeClr val="accent3"/>
                    </a:solidFill>
                  </a:tcPr>
                </a:tc>
                <a:tc>
                  <a:txBody>
                    <a:bodyPr/>
                    <a:lstStyle/>
                    <a:p>
                      <a:pPr algn="ctr"/>
                      <a:r>
                        <a:rPr lang="en-US" sz="1600" b="1" dirty="0">
                          <a:latin typeface="Century Gothic" panose="020B0502020202020204" pitchFamily="34" charset="0"/>
                        </a:rPr>
                        <a:t>Insoluble in water</a:t>
                      </a:r>
                    </a:p>
                  </a:txBody>
                  <a:tcPr>
                    <a:solidFill>
                      <a:schemeClr val="accent3"/>
                    </a:solidFill>
                  </a:tcPr>
                </a:tc>
                <a:extLst>
                  <a:ext uri="{0D108BD9-81ED-4DB2-BD59-A6C34878D82A}">
                    <a16:rowId xmlns:a16="http://schemas.microsoft.com/office/drawing/2014/main" val="504520885"/>
                  </a:ext>
                </a:extLst>
              </a:tr>
              <a:tr h="0">
                <a:tc>
                  <a:txBody>
                    <a:bodyPr/>
                    <a:lstStyle/>
                    <a:p>
                      <a:pPr algn="ctr"/>
                      <a:r>
                        <a:rPr lang="en-US" sz="1600" b="1" dirty="0">
                          <a:latin typeface="Century Gothic" panose="020B0502020202020204" pitchFamily="34" charset="0"/>
                        </a:rPr>
                        <a:t>All nitrates </a:t>
                      </a:r>
                    </a:p>
                    <a:p>
                      <a:pPr algn="ctr"/>
                      <a:r>
                        <a:rPr lang="en-US" sz="1400" i="1" dirty="0">
                          <a:latin typeface="Century Gothic" panose="020B0502020202020204" pitchFamily="34" charset="0"/>
                        </a:rPr>
                        <a:t>e.g. calcium nitrate</a:t>
                      </a:r>
                    </a:p>
                  </a:txBody>
                  <a:tcPr>
                    <a:solidFill>
                      <a:schemeClr val="accent3">
                        <a:lumMod val="20000"/>
                        <a:lumOff val="80000"/>
                      </a:schemeClr>
                    </a:solidFill>
                  </a:tcPr>
                </a:tc>
                <a:tc>
                  <a:txBody>
                    <a:bodyPr/>
                    <a:lstStyle/>
                    <a:p>
                      <a:pPr algn="ctr"/>
                      <a:endParaRPr lang="en-US" sz="1600" dirty="0">
                        <a:latin typeface="Century Gothic" panose="020B0502020202020204" pitchFamily="34" charset="0"/>
                      </a:endParaRPr>
                    </a:p>
                  </a:txBody>
                  <a:tcPr>
                    <a:solidFill>
                      <a:schemeClr val="accent3">
                        <a:lumMod val="20000"/>
                        <a:lumOff val="80000"/>
                      </a:schemeClr>
                    </a:solidFill>
                  </a:tcPr>
                </a:tc>
                <a:extLst>
                  <a:ext uri="{0D108BD9-81ED-4DB2-BD59-A6C34878D82A}">
                    <a16:rowId xmlns:a16="http://schemas.microsoft.com/office/drawing/2014/main" val="470636932"/>
                  </a:ext>
                </a:extLst>
              </a:tr>
              <a:tr h="0">
                <a:tc>
                  <a:txBody>
                    <a:bodyPr/>
                    <a:lstStyle/>
                    <a:p>
                      <a:pPr algn="ctr"/>
                      <a:r>
                        <a:rPr lang="en-US" sz="1600" b="1" dirty="0">
                          <a:latin typeface="Century Gothic" panose="020B0502020202020204" pitchFamily="34" charset="0"/>
                        </a:rPr>
                        <a:t>Most sulfates</a:t>
                      </a:r>
                    </a:p>
                    <a:p>
                      <a:pPr algn="ctr"/>
                      <a:r>
                        <a:rPr lang="en-US" sz="1400" i="1" dirty="0">
                          <a:latin typeface="Century Gothic" panose="020B0502020202020204" pitchFamily="34" charset="0"/>
                        </a:rPr>
                        <a:t>e.g. magnesium sulfate</a:t>
                      </a:r>
                    </a:p>
                  </a:txBody>
                  <a:tcPr>
                    <a:solidFill>
                      <a:schemeClr val="accent3">
                        <a:lumMod val="20000"/>
                        <a:lumOff val="80000"/>
                      </a:schemeClr>
                    </a:solidFill>
                  </a:tcPr>
                </a:tc>
                <a:tc>
                  <a:txBody>
                    <a:bodyPr/>
                    <a:lstStyle/>
                    <a:p>
                      <a:pPr algn="ctr"/>
                      <a:r>
                        <a:rPr lang="en-US" sz="1600" b="1" dirty="0">
                          <a:latin typeface="Century Gothic" panose="020B0502020202020204" pitchFamily="34" charset="0"/>
                        </a:rPr>
                        <a:t>Lead sulfate, barium sulfate</a:t>
                      </a:r>
                    </a:p>
                  </a:txBody>
                  <a:tcPr>
                    <a:solidFill>
                      <a:schemeClr val="accent3">
                        <a:lumMod val="20000"/>
                        <a:lumOff val="80000"/>
                      </a:schemeClr>
                    </a:solidFill>
                  </a:tcPr>
                </a:tc>
                <a:extLst>
                  <a:ext uri="{0D108BD9-81ED-4DB2-BD59-A6C34878D82A}">
                    <a16:rowId xmlns:a16="http://schemas.microsoft.com/office/drawing/2014/main" val="3542970143"/>
                  </a:ext>
                </a:extLst>
              </a:tr>
              <a:tr h="0">
                <a:tc>
                  <a:txBody>
                    <a:bodyPr/>
                    <a:lstStyle/>
                    <a:p>
                      <a:pPr algn="ctr"/>
                      <a:r>
                        <a:rPr lang="en-US" sz="1600" b="1" dirty="0">
                          <a:latin typeface="Century Gothic" panose="020B0502020202020204" pitchFamily="34" charset="0"/>
                        </a:rPr>
                        <a:t>Most chlorides, bromides and iodides</a:t>
                      </a:r>
                    </a:p>
                    <a:p>
                      <a:pPr algn="ctr"/>
                      <a:r>
                        <a:rPr lang="en-US" sz="1400" i="1" dirty="0">
                          <a:latin typeface="Century Gothic" panose="020B0502020202020204" pitchFamily="34" charset="0"/>
                        </a:rPr>
                        <a:t>e.g. sodium chloride, sodium bromide, sodium iodide</a:t>
                      </a:r>
                    </a:p>
                  </a:txBody>
                  <a:tcPr>
                    <a:solidFill>
                      <a:schemeClr val="accent3">
                        <a:lumMod val="20000"/>
                        <a:lumOff val="80000"/>
                      </a:schemeClr>
                    </a:solidFill>
                  </a:tcPr>
                </a:tc>
                <a:tc>
                  <a:txBody>
                    <a:bodyPr/>
                    <a:lstStyle/>
                    <a:p>
                      <a:pPr algn="ctr"/>
                      <a:r>
                        <a:rPr lang="en-US" sz="1600" b="1" dirty="0">
                          <a:latin typeface="Century Gothic" panose="020B0502020202020204" pitchFamily="34" charset="0"/>
                        </a:rPr>
                        <a:t>Silver chloride, silver bromide, silver iodide, lead chloride, lead bromide, lead iodide</a:t>
                      </a:r>
                    </a:p>
                  </a:txBody>
                  <a:tcPr>
                    <a:solidFill>
                      <a:schemeClr val="accent3">
                        <a:lumMod val="20000"/>
                        <a:lumOff val="80000"/>
                      </a:schemeClr>
                    </a:solidFill>
                  </a:tcPr>
                </a:tc>
                <a:extLst>
                  <a:ext uri="{0D108BD9-81ED-4DB2-BD59-A6C34878D82A}">
                    <a16:rowId xmlns:a16="http://schemas.microsoft.com/office/drawing/2014/main" val="2866749509"/>
                  </a:ext>
                </a:extLst>
              </a:tr>
              <a:tr h="0">
                <a:tc>
                  <a:txBody>
                    <a:bodyPr/>
                    <a:lstStyle/>
                    <a:p>
                      <a:pPr algn="ctr"/>
                      <a:r>
                        <a:rPr lang="en-US" sz="1600" b="1" dirty="0">
                          <a:latin typeface="Century Gothic" panose="020B0502020202020204" pitchFamily="34" charset="0"/>
                        </a:rPr>
                        <a:t>Sodium carbonate, potassium carbonate</a:t>
                      </a:r>
                    </a:p>
                  </a:txBody>
                  <a:tcPr>
                    <a:solidFill>
                      <a:schemeClr val="accent3">
                        <a:lumMod val="20000"/>
                        <a:lumOff val="80000"/>
                      </a:schemeClr>
                    </a:solidFill>
                  </a:tcPr>
                </a:tc>
                <a:tc>
                  <a:txBody>
                    <a:bodyPr/>
                    <a:lstStyle/>
                    <a:p>
                      <a:pPr algn="ctr"/>
                      <a:r>
                        <a:rPr lang="en-US" sz="1600" b="1" dirty="0">
                          <a:latin typeface="Century Gothic" panose="020B0502020202020204" pitchFamily="34" charset="0"/>
                        </a:rPr>
                        <a:t>Most other carbonates</a:t>
                      </a:r>
                    </a:p>
                  </a:txBody>
                  <a:tcPr>
                    <a:solidFill>
                      <a:schemeClr val="accent3">
                        <a:lumMod val="20000"/>
                        <a:lumOff val="80000"/>
                      </a:schemeClr>
                    </a:solidFill>
                  </a:tcPr>
                </a:tc>
                <a:extLst>
                  <a:ext uri="{0D108BD9-81ED-4DB2-BD59-A6C34878D82A}">
                    <a16:rowId xmlns:a16="http://schemas.microsoft.com/office/drawing/2014/main" val="1059004470"/>
                  </a:ext>
                </a:extLst>
              </a:tr>
              <a:tr h="0">
                <a:tc>
                  <a:txBody>
                    <a:bodyPr/>
                    <a:lstStyle/>
                    <a:p>
                      <a:pPr algn="ctr"/>
                      <a:r>
                        <a:rPr lang="en-US" sz="1600" b="1" dirty="0">
                          <a:latin typeface="Century Gothic" panose="020B0502020202020204" pitchFamily="34" charset="0"/>
                        </a:rPr>
                        <a:t>Sodium hydroxide, potassium hydroxide</a:t>
                      </a:r>
                    </a:p>
                  </a:txBody>
                  <a:tcPr>
                    <a:solidFill>
                      <a:schemeClr val="accent3">
                        <a:lumMod val="20000"/>
                        <a:lumOff val="80000"/>
                      </a:schemeClr>
                    </a:solidFill>
                  </a:tcPr>
                </a:tc>
                <a:tc>
                  <a:txBody>
                    <a:bodyPr/>
                    <a:lstStyle/>
                    <a:p>
                      <a:pPr algn="ctr"/>
                      <a:r>
                        <a:rPr lang="en-US" sz="1600" b="1" dirty="0">
                          <a:latin typeface="Century Gothic" panose="020B0502020202020204" pitchFamily="34" charset="0"/>
                        </a:rPr>
                        <a:t>Most other hydroxides</a:t>
                      </a:r>
                    </a:p>
                  </a:txBody>
                  <a:tcPr>
                    <a:solidFill>
                      <a:schemeClr val="accent3">
                        <a:lumMod val="20000"/>
                        <a:lumOff val="80000"/>
                      </a:schemeClr>
                    </a:solidFill>
                  </a:tcPr>
                </a:tc>
                <a:extLst>
                  <a:ext uri="{0D108BD9-81ED-4DB2-BD59-A6C34878D82A}">
                    <a16:rowId xmlns:a16="http://schemas.microsoft.com/office/drawing/2014/main" val="1625257642"/>
                  </a:ext>
                </a:extLst>
              </a:tr>
            </a:tbl>
          </a:graphicData>
        </a:graphic>
      </p:graphicFrame>
      <p:sp>
        <p:nvSpPr>
          <p:cNvPr id="3" name="Title 2">
            <a:extLst>
              <a:ext uri="{FF2B5EF4-FFF2-40B4-BE49-F238E27FC236}">
                <a16:creationId xmlns:a16="http://schemas.microsoft.com/office/drawing/2014/main" id="{2E4B82E7-91B6-AAA6-4EB1-46B15C782F64}"/>
              </a:ext>
            </a:extLst>
          </p:cNvPr>
          <p:cNvSpPr>
            <a:spLocks noGrp="1"/>
          </p:cNvSpPr>
          <p:nvPr>
            <p:ph type="title" idx="4294967295"/>
          </p:nvPr>
        </p:nvSpPr>
        <p:spPr>
          <a:xfrm>
            <a:off x="208548" y="0"/>
            <a:ext cx="10620375" cy="720725"/>
          </a:xfrm>
        </p:spPr>
        <p:txBody>
          <a:bodyPr>
            <a:normAutofit/>
          </a:bodyPr>
          <a:lstStyle/>
          <a:p>
            <a:r>
              <a:rPr lang="en-GB" sz="2600" b="1" dirty="0">
                <a:latin typeface="Century Gothic" panose="020B0502020202020204" pitchFamily="34" charset="0"/>
              </a:rPr>
              <a:t>We: Identifying soluble salts</a:t>
            </a:r>
          </a:p>
        </p:txBody>
      </p:sp>
      <p:sp>
        <p:nvSpPr>
          <p:cNvPr id="5" name="TextBox 4">
            <a:extLst>
              <a:ext uri="{FF2B5EF4-FFF2-40B4-BE49-F238E27FC236}">
                <a16:creationId xmlns:a16="http://schemas.microsoft.com/office/drawing/2014/main" id="{49C99C03-97AC-0BA4-70C5-3120261FA45C}"/>
              </a:ext>
            </a:extLst>
          </p:cNvPr>
          <p:cNvSpPr txBox="1"/>
          <p:nvPr/>
        </p:nvSpPr>
        <p:spPr>
          <a:xfrm>
            <a:off x="719561" y="1861929"/>
            <a:ext cx="7646635"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Barium sulfate</a:t>
            </a:r>
          </a:p>
        </p:txBody>
      </p:sp>
      <p:sp>
        <p:nvSpPr>
          <p:cNvPr id="6" name="TextBox 5">
            <a:extLst>
              <a:ext uri="{FF2B5EF4-FFF2-40B4-BE49-F238E27FC236}">
                <a16:creationId xmlns:a16="http://schemas.microsoft.com/office/drawing/2014/main" id="{81F8E4E5-A1C6-9D1B-3BD3-87D6CFBEA8BB}"/>
              </a:ext>
            </a:extLst>
          </p:cNvPr>
          <p:cNvSpPr txBox="1"/>
          <p:nvPr/>
        </p:nvSpPr>
        <p:spPr>
          <a:xfrm>
            <a:off x="727582" y="2672055"/>
            <a:ext cx="1550397"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Insoluble</a:t>
            </a:r>
          </a:p>
        </p:txBody>
      </p:sp>
      <p:sp>
        <p:nvSpPr>
          <p:cNvPr id="8" name="TextBox 7">
            <a:extLst>
              <a:ext uri="{FF2B5EF4-FFF2-40B4-BE49-F238E27FC236}">
                <a16:creationId xmlns:a16="http://schemas.microsoft.com/office/drawing/2014/main" id="{7065B309-19F8-7AE7-CC98-BA86A4EA1D2B}"/>
              </a:ext>
            </a:extLst>
          </p:cNvPr>
          <p:cNvSpPr txBox="1"/>
          <p:nvPr/>
        </p:nvSpPr>
        <p:spPr>
          <a:xfrm>
            <a:off x="10505390" y="4554469"/>
            <a:ext cx="795411" cy="523220"/>
          </a:xfrm>
          <a:prstGeom prst="rect">
            <a:avLst/>
          </a:prstGeom>
          <a:noFill/>
        </p:spPr>
        <p:txBody>
          <a:bodyPr wrap="none" rtlCol="0">
            <a:spAutoFit/>
          </a:bodyPr>
          <a:lstStyle/>
          <a:p>
            <a:r>
              <a:rPr lang="en-US" sz="2800" b="1" dirty="0">
                <a:solidFill>
                  <a:srgbClr val="00B050"/>
                </a:solidFill>
                <a:latin typeface="Century Gothic" panose="020B0502020202020204" pitchFamily="34" charset="0"/>
              </a:rPr>
              <a:t>Yes</a:t>
            </a:r>
            <a:endParaRPr lang="en-US" sz="3600" b="1" dirty="0">
              <a:solidFill>
                <a:srgbClr val="00B050"/>
              </a:solidFill>
              <a:latin typeface="Century Gothic" panose="020B0502020202020204" pitchFamily="34" charset="0"/>
            </a:endParaRPr>
          </a:p>
        </p:txBody>
      </p:sp>
    </p:spTree>
    <p:extLst>
      <p:ext uri="{BB962C8B-B14F-4D97-AF65-F5344CB8AC3E}">
        <p14:creationId xmlns:p14="http://schemas.microsoft.com/office/powerpoint/2010/main" val="1571743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536826C9-711E-0C47-B3C1-1B3E0FFDE909}"/>
              </a:ext>
            </a:extLst>
          </p:cNvPr>
          <p:cNvSpPr txBox="1"/>
          <p:nvPr/>
        </p:nvSpPr>
        <p:spPr>
          <a:xfrm>
            <a:off x="250736" y="788361"/>
            <a:ext cx="11339964" cy="1938992"/>
          </a:xfrm>
          <a:prstGeom prst="rect">
            <a:avLst/>
          </a:prstGeom>
          <a:noFill/>
        </p:spPr>
        <p:txBody>
          <a:bodyPr wrap="none" rtlCol="0">
            <a:spAutoFit/>
          </a:bodyPr>
          <a:lstStyle/>
          <a:p>
            <a:r>
              <a:rPr lang="en-US" sz="2400" dirty="0">
                <a:latin typeface="Century Gothic" panose="020B0502020202020204" pitchFamily="34" charset="0"/>
              </a:rPr>
              <a:t>Potassium hydroxide and nitric acid react to make a salt. </a:t>
            </a:r>
          </a:p>
          <a:p>
            <a:endParaRPr lang="en-US" sz="2400" dirty="0">
              <a:latin typeface="Century Gothic" panose="020B0502020202020204" pitchFamily="34" charset="0"/>
            </a:endParaRPr>
          </a:p>
          <a:p>
            <a:pPr marL="457200" indent="-457200">
              <a:buAutoNum type="arabicPeriod"/>
            </a:pPr>
            <a:r>
              <a:rPr lang="en-US" sz="2400" dirty="0">
                <a:latin typeface="Century Gothic" panose="020B0502020202020204" pitchFamily="34" charset="0"/>
              </a:rPr>
              <a:t>Name the salt produced.</a:t>
            </a:r>
          </a:p>
          <a:p>
            <a:pPr marL="457200" indent="-457200">
              <a:buAutoNum type="arabicPeriod"/>
            </a:pPr>
            <a:endParaRPr lang="en-US" sz="2400" dirty="0">
              <a:latin typeface="Century Gothic" panose="020B0502020202020204" pitchFamily="34" charset="0"/>
            </a:endParaRPr>
          </a:p>
          <a:p>
            <a:pPr marL="457200" indent="-457200">
              <a:buAutoNum type="arabicPeriod"/>
            </a:pPr>
            <a:r>
              <a:rPr lang="en-US" sz="2400" dirty="0">
                <a:latin typeface="Century Gothic" panose="020B0502020202020204" pitchFamily="34" charset="0"/>
              </a:rPr>
              <a:t>Use the table below to determine whether this salt is soluble or insoluble. </a:t>
            </a:r>
          </a:p>
        </p:txBody>
      </p:sp>
      <p:graphicFrame>
        <p:nvGraphicFramePr>
          <p:cNvPr id="2" name="Table 3">
            <a:extLst>
              <a:ext uri="{FF2B5EF4-FFF2-40B4-BE49-F238E27FC236}">
                <a16:creationId xmlns:a16="http://schemas.microsoft.com/office/drawing/2014/main" id="{541C5354-C484-8AD3-767B-DB335A0E4F3D}"/>
              </a:ext>
            </a:extLst>
          </p:cNvPr>
          <p:cNvGraphicFramePr>
            <a:graphicFrameLocks noGrp="1"/>
          </p:cNvGraphicFramePr>
          <p:nvPr/>
        </p:nvGraphicFramePr>
        <p:xfrm>
          <a:off x="2743014" y="3762983"/>
          <a:ext cx="8676000" cy="2926080"/>
        </p:xfrm>
        <a:graphic>
          <a:graphicData uri="http://schemas.openxmlformats.org/drawingml/2006/table">
            <a:tbl>
              <a:tblPr firstRow="1" bandRow="1">
                <a:tableStyleId>{5940675A-B579-460E-94D1-54222C63F5DA}</a:tableStyleId>
              </a:tblPr>
              <a:tblGrid>
                <a:gridCol w="4338000">
                  <a:extLst>
                    <a:ext uri="{9D8B030D-6E8A-4147-A177-3AD203B41FA5}">
                      <a16:colId xmlns:a16="http://schemas.microsoft.com/office/drawing/2014/main" val="1803785109"/>
                    </a:ext>
                  </a:extLst>
                </a:gridCol>
                <a:gridCol w="4338000">
                  <a:extLst>
                    <a:ext uri="{9D8B030D-6E8A-4147-A177-3AD203B41FA5}">
                      <a16:colId xmlns:a16="http://schemas.microsoft.com/office/drawing/2014/main" val="1542800373"/>
                    </a:ext>
                  </a:extLst>
                </a:gridCol>
              </a:tblGrid>
              <a:tr h="0">
                <a:tc>
                  <a:txBody>
                    <a:bodyPr/>
                    <a:lstStyle/>
                    <a:p>
                      <a:pPr algn="ctr"/>
                      <a:r>
                        <a:rPr lang="en-US" sz="1600" b="1" dirty="0">
                          <a:latin typeface="Century Gothic" panose="020B0502020202020204" pitchFamily="34" charset="0"/>
                        </a:rPr>
                        <a:t>Soluble in water</a:t>
                      </a:r>
                    </a:p>
                  </a:txBody>
                  <a:tcPr>
                    <a:solidFill>
                      <a:schemeClr val="accent3"/>
                    </a:solidFill>
                  </a:tcPr>
                </a:tc>
                <a:tc>
                  <a:txBody>
                    <a:bodyPr/>
                    <a:lstStyle/>
                    <a:p>
                      <a:pPr algn="ctr"/>
                      <a:r>
                        <a:rPr lang="en-US" sz="1600" b="1" dirty="0">
                          <a:latin typeface="Century Gothic" panose="020B0502020202020204" pitchFamily="34" charset="0"/>
                        </a:rPr>
                        <a:t>Insoluble in water</a:t>
                      </a:r>
                    </a:p>
                  </a:txBody>
                  <a:tcPr>
                    <a:solidFill>
                      <a:schemeClr val="accent3"/>
                    </a:solidFill>
                  </a:tcPr>
                </a:tc>
                <a:extLst>
                  <a:ext uri="{0D108BD9-81ED-4DB2-BD59-A6C34878D82A}">
                    <a16:rowId xmlns:a16="http://schemas.microsoft.com/office/drawing/2014/main" val="504520885"/>
                  </a:ext>
                </a:extLst>
              </a:tr>
              <a:tr h="0">
                <a:tc>
                  <a:txBody>
                    <a:bodyPr/>
                    <a:lstStyle/>
                    <a:p>
                      <a:pPr algn="ctr"/>
                      <a:r>
                        <a:rPr lang="en-US" sz="1600" b="1" dirty="0">
                          <a:latin typeface="Century Gothic" panose="020B0502020202020204" pitchFamily="34" charset="0"/>
                        </a:rPr>
                        <a:t>All nitrates </a:t>
                      </a:r>
                    </a:p>
                    <a:p>
                      <a:pPr algn="ctr"/>
                      <a:r>
                        <a:rPr lang="en-US" sz="1400" i="1" dirty="0">
                          <a:latin typeface="Century Gothic" panose="020B0502020202020204" pitchFamily="34" charset="0"/>
                        </a:rPr>
                        <a:t>e.g. calcium nitrate</a:t>
                      </a:r>
                    </a:p>
                  </a:txBody>
                  <a:tcPr>
                    <a:solidFill>
                      <a:schemeClr val="accent3">
                        <a:lumMod val="20000"/>
                        <a:lumOff val="80000"/>
                      </a:schemeClr>
                    </a:solidFill>
                  </a:tcPr>
                </a:tc>
                <a:tc>
                  <a:txBody>
                    <a:bodyPr/>
                    <a:lstStyle/>
                    <a:p>
                      <a:pPr algn="ctr"/>
                      <a:endParaRPr lang="en-US" sz="1600" dirty="0">
                        <a:latin typeface="Century Gothic" panose="020B0502020202020204" pitchFamily="34" charset="0"/>
                      </a:endParaRPr>
                    </a:p>
                  </a:txBody>
                  <a:tcPr>
                    <a:solidFill>
                      <a:schemeClr val="accent3">
                        <a:lumMod val="20000"/>
                        <a:lumOff val="80000"/>
                      </a:schemeClr>
                    </a:solidFill>
                  </a:tcPr>
                </a:tc>
                <a:extLst>
                  <a:ext uri="{0D108BD9-81ED-4DB2-BD59-A6C34878D82A}">
                    <a16:rowId xmlns:a16="http://schemas.microsoft.com/office/drawing/2014/main" val="470636932"/>
                  </a:ext>
                </a:extLst>
              </a:tr>
              <a:tr h="0">
                <a:tc>
                  <a:txBody>
                    <a:bodyPr/>
                    <a:lstStyle/>
                    <a:p>
                      <a:pPr algn="ctr"/>
                      <a:r>
                        <a:rPr lang="en-US" sz="1600" b="1" dirty="0">
                          <a:latin typeface="Century Gothic" panose="020B0502020202020204" pitchFamily="34" charset="0"/>
                        </a:rPr>
                        <a:t>Most sulfates</a:t>
                      </a:r>
                    </a:p>
                    <a:p>
                      <a:pPr algn="ctr"/>
                      <a:r>
                        <a:rPr lang="en-US" sz="1400" i="1" dirty="0">
                          <a:latin typeface="Century Gothic" panose="020B0502020202020204" pitchFamily="34" charset="0"/>
                        </a:rPr>
                        <a:t>e.g. magnesium sulfate</a:t>
                      </a:r>
                    </a:p>
                  </a:txBody>
                  <a:tcPr>
                    <a:solidFill>
                      <a:schemeClr val="accent3">
                        <a:lumMod val="20000"/>
                        <a:lumOff val="80000"/>
                      </a:schemeClr>
                    </a:solidFill>
                  </a:tcPr>
                </a:tc>
                <a:tc>
                  <a:txBody>
                    <a:bodyPr/>
                    <a:lstStyle/>
                    <a:p>
                      <a:pPr algn="ctr"/>
                      <a:r>
                        <a:rPr lang="en-US" sz="1600" b="1" dirty="0">
                          <a:latin typeface="Century Gothic" panose="020B0502020202020204" pitchFamily="34" charset="0"/>
                        </a:rPr>
                        <a:t>Lead sulfate, barium sulfate</a:t>
                      </a:r>
                    </a:p>
                  </a:txBody>
                  <a:tcPr>
                    <a:solidFill>
                      <a:schemeClr val="accent3">
                        <a:lumMod val="20000"/>
                        <a:lumOff val="80000"/>
                      </a:schemeClr>
                    </a:solidFill>
                  </a:tcPr>
                </a:tc>
                <a:extLst>
                  <a:ext uri="{0D108BD9-81ED-4DB2-BD59-A6C34878D82A}">
                    <a16:rowId xmlns:a16="http://schemas.microsoft.com/office/drawing/2014/main" val="3542970143"/>
                  </a:ext>
                </a:extLst>
              </a:tr>
              <a:tr h="0">
                <a:tc>
                  <a:txBody>
                    <a:bodyPr/>
                    <a:lstStyle/>
                    <a:p>
                      <a:pPr algn="ctr"/>
                      <a:r>
                        <a:rPr lang="en-US" sz="1600" b="1" dirty="0">
                          <a:latin typeface="Century Gothic" panose="020B0502020202020204" pitchFamily="34" charset="0"/>
                        </a:rPr>
                        <a:t>Most chlorides, bromides and iodides</a:t>
                      </a:r>
                    </a:p>
                    <a:p>
                      <a:pPr algn="ctr"/>
                      <a:r>
                        <a:rPr lang="en-US" sz="1400" i="1" dirty="0">
                          <a:latin typeface="Century Gothic" panose="020B0502020202020204" pitchFamily="34" charset="0"/>
                        </a:rPr>
                        <a:t>e.g. sodium chloride, sodium bromide, sodium iodide</a:t>
                      </a:r>
                    </a:p>
                  </a:txBody>
                  <a:tcPr>
                    <a:solidFill>
                      <a:schemeClr val="accent3">
                        <a:lumMod val="20000"/>
                        <a:lumOff val="80000"/>
                      </a:schemeClr>
                    </a:solidFill>
                  </a:tcPr>
                </a:tc>
                <a:tc>
                  <a:txBody>
                    <a:bodyPr/>
                    <a:lstStyle/>
                    <a:p>
                      <a:pPr algn="ctr"/>
                      <a:r>
                        <a:rPr lang="en-US" sz="1600" b="1" dirty="0">
                          <a:latin typeface="Century Gothic" panose="020B0502020202020204" pitchFamily="34" charset="0"/>
                        </a:rPr>
                        <a:t>Silver chloride, silver bromide, silver iodide, lead chloride, lead bromide, lead iodide</a:t>
                      </a:r>
                    </a:p>
                  </a:txBody>
                  <a:tcPr>
                    <a:solidFill>
                      <a:schemeClr val="accent3">
                        <a:lumMod val="20000"/>
                        <a:lumOff val="80000"/>
                      </a:schemeClr>
                    </a:solidFill>
                  </a:tcPr>
                </a:tc>
                <a:extLst>
                  <a:ext uri="{0D108BD9-81ED-4DB2-BD59-A6C34878D82A}">
                    <a16:rowId xmlns:a16="http://schemas.microsoft.com/office/drawing/2014/main" val="2866749509"/>
                  </a:ext>
                </a:extLst>
              </a:tr>
              <a:tr h="0">
                <a:tc>
                  <a:txBody>
                    <a:bodyPr/>
                    <a:lstStyle/>
                    <a:p>
                      <a:pPr algn="ctr"/>
                      <a:r>
                        <a:rPr lang="en-US" sz="1600" b="1" dirty="0">
                          <a:latin typeface="Century Gothic" panose="020B0502020202020204" pitchFamily="34" charset="0"/>
                        </a:rPr>
                        <a:t>Sodium carbonate, potassium carbonate</a:t>
                      </a:r>
                    </a:p>
                  </a:txBody>
                  <a:tcPr>
                    <a:solidFill>
                      <a:schemeClr val="accent3">
                        <a:lumMod val="20000"/>
                        <a:lumOff val="80000"/>
                      </a:schemeClr>
                    </a:solidFill>
                  </a:tcPr>
                </a:tc>
                <a:tc>
                  <a:txBody>
                    <a:bodyPr/>
                    <a:lstStyle/>
                    <a:p>
                      <a:pPr algn="ctr"/>
                      <a:r>
                        <a:rPr lang="en-US" sz="1600" b="1" dirty="0">
                          <a:latin typeface="Century Gothic" panose="020B0502020202020204" pitchFamily="34" charset="0"/>
                        </a:rPr>
                        <a:t>Most other carbonates</a:t>
                      </a:r>
                    </a:p>
                  </a:txBody>
                  <a:tcPr>
                    <a:solidFill>
                      <a:schemeClr val="accent3">
                        <a:lumMod val="20000"/>
                        <a:lumOff val="80000"/>
                      </a:schemeClr>
                    </a:solidFill>
                  </a:tcPr>
                </a:tc>
                <a:extLst>
                  <a:ext uri="{0D108BD9-81ED-4DB2-BD59-A6C34878D82A}">
                    <a16:rowId xmlns:a16="http://schemas.microsoft.com/office/drawing/2014/main" val="1059004470"/>
                  </a:ext>
                </a:extLst>
              </a:tr>
              <a:tr h="0">
                <a:tc>
                  <a:txBody>
                    <a:bodyPr/>
                    <a:lstStyle/>
                    <a:p>
                      <a:pPr algn="ctr"/>
                      <a:r>
                        <a:rPr lang="en-US" sz="1600" b="1" dirty="0">
                          <a:latin typeface="Century Gothic" panose="020B0502020202020204" pitchFamily="34" charset="0"/>
                        </a:rPr>
                        <a:t>Sodium hydroxide, potassium hydroxide</a:t>
                      </a:r>
                    </a:p>
                  </a:txBody>
                  <a:tcPr>
                    <a:solidFill>
                      <a:schemeClr val="accent3">
                        <a:lumMod val="20000"/>
                        <a:lumOff val="80000"/>
                      </a:schemeClr>
                    </a:solidFill>
                  </a:tcPr>
                </a:tc>
                <a:tc>
                  <a:txBody>
                    <a:bodyPr/>
                    <a:lstStyle/>
                    <a:p>
                      <a:pPr algn="ctr"/>
                      <a:r>
                        <a:rPr lang="en-US" sz="1600" b="1" dirty="0">
                          <a:latin typeface="Century Gothic" panose="020B0502020202020204" pitchFamily="34" charset="0"/>
                        </a:rPr>
                        <a:t>Most other hydroxides</a:t>
                      </a:r>
                    </a:p>
                  </a:txBody>
                  <a:tcPr>
                    <a:solidFill>
                      <a:schemeClr val="accent3">
                        <a:lumMod val="20000"/>
                        <a:lumOff val="80000"/>
                      </a:schemeClr>
                    </a:solidFill>
                  </a:tcPr>
                </a:tc>
                <a:extLst>
                  <a:ext uri="{0D108BD9-81ED-4DB2-BD59-A6C34878D82A}">
                    <a16:rowId xmlns:a16="http://schemas.microsoft.com/office/drawing/2014/main" val="1625257642"/>
                  </a:ext>
                </a:extLst>
              </a:tr>
            </a:tbl>
          </a:graphicData>
        </a:graphic>
      </p:graphicFrame>
      <p:sp>
        <p:nvSpPr>
          <p:cNvPr id="3" name="Title 2">
            <a:extLst>
              <a:ext uri="{FF2B5EF4-FFF2-40B4-BE49-F238E27FC236}">
                <a16:creationId xmlns:a16="http://schemas.microsoft.com/office/drawing/2014/main" id="{2E4B82E7-91B6-AAA6-4EB1-46B15C782F64}"/>
              </a:ext>
            </a:extLst>
          </p:cNvPr>
          <p:cNvSpPr>
            <a:spLocks noGrp="1"/>
          </p:cNvSpPr>
          <p:nvPr>
            <p:ph type="title" idx="4294967295"/>
          </p:nvPr>
        </p:nvSpPr>
        <p:spPr>
          <a:xfrm>
            <a:off x="208548" y="0"/>
            <a:ext cx="10620375" cy="720725"/>
          </a:xfrm>
        </p:spPr>
        <p:txBody>
          <a:bodyPr>
            <a:normAutofit/>
          </a:bodyPr>
          <a:lstStyle/>
          <a:p>
            <a:r>
              <a:rPr lang="en-GB" sz="2600" b="1" dirty="0">
                <a:latin typeface="Century Gothic" panose="020B0502020202020204" pitchFamily="34" charset="0"/>
              </a:rPr>
              <a:t>You: Identifying soluble salts</a:t>
            </a:r>
          </a:p>
        </p:txBody>
      </p:sp>
      <p:sp>
        <p:nvSpPr>
          <p:cNvPr id="5" name="TextBox 4">
            <a:extLst>
              <a:ext uri="{FF2B5EF4-FFF2-40B4-BE49-F238E27FC236}">
                <a16:creationId xmlns:a16="http://schemas.microsoft.com/office/drawing/2014/main" id="{49C99C03-97AC-0BA4-70C5-3120261FA45C}"/>
              </a:ext>
            </a:extLst>
          </p:cNvPr>
          <p:cNvSpPr txBox="1"/>
          <p:nvPr/>
        </p:nvSpPr>
        <p:spPr>
          <a:xfrm>
            <a:off x="719561" y="1861929"/>
            <a:ext cx="7646635"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Potassium nitrate</a:t>
            </a:r>
          </a:p>
        </p:txBody>
      </p:sp>
      <p:sp>
        <p:nvSpPr>
          <p:cNvPr id="6" name="TextBox 5">
            <a:extLst>
              <a:ext uri="{FF2B5EF4-FFF2-40B4-BE49-F238E27FC236}">
                <a16:creationId xmlns:a16="http://schemas.microsoft.com/office/drawing/2014/main" id="{81F8E4E5-A1C6-9D1B-3BD3-87D6CFBEA8BB}"/>
              </a:ext>
            </a:extLst>
          </p:cNvPr>
          <p:cNvSpPr txBox="1"/>
          <p:nvPr/>
        </p:nvSpPr>
        <p:spPr>
          <a:xfrm>
            <a:off x="727582" y="2672055"/>
            <a:ext cx="1550397"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Soluble</a:t>
            </a:r>
          </a:p>
        </p:txBody>
      </p:sp>
      <p:sp>
        <p:nvSpPr>
          <p:cNvPr id="8" name="TextBox 7">
            <a:extLst>
              <a:ext uri="{FF2B5EF4-FFF2-40B4-BE49-F238E27FC236}">
                <a16:creationId xmlns:a16="http://schemas.microsoft.com/office/drawing/2014/main" id="{7065B309-19F8-7AE7-CC98-BA86A4EA1D2B}"/>
              </a:ext>
            </a:extLst>
          </p:cNvPr>
          <p:cNvSpPr txBox="1"/>
          <p:nvPr/>
        </p:nvSpPr>
        <p:spPr>
          <a:xfrm>
            <a:off x="5756927" y="4105290"/>
            <a:ext cx="795411" cy="523220"/>
          </a:xfrm>
          <a:prstGeom prst="rect">
            <a:avLst/>
          </a:prstGeom>
          <a:noFill/>
        </p:spPr>
        <p:txBody>
          <a:bodyPr wrap="none" rtlCol="0">
            <a:spAutoFit/>
          </a:bodyPr>
          <a:lstStyle/>
          <a:p>
            <a:r>
              <a:rPr lang="en-US" sz="2800" b="1" dirty="0">
                <a:solidFill>
                  <a:srgbClr val="00B050"/>
                </a:solidFill>
                <a:latin typeface="Century Gothic" panose="020B0502020202020204" pitchFamily="34" charset="0"/>
              </a:rPr>
              <a:t>Yes</a:t>
            </a:r>
            <a:endParaRPr lang="en-US" sz="3600" b="1" dirty="0">
              <a:solidFill>
                <a:srgbClr val="00B050"/>
              </a:solidFill>
              <a:latin typeface="Century Gothic" panose="020B0502020202020204" pitchFamily="34" charset="0"/>
            </a:endParaRPr>
          </a:p>
        </p:txBody>
      </p:sp>
    </p:spTree>
    <p:extLst>
      <p:ext uri="{BB962C8B-B14F-4D97-AF65-F5344CB8AC3E}">
        <p14:creationId xmlns:p14="http://schemas.microsoft.com/office/powerpoint/2010/main" val="2760152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47393" y="255689"/>
            <a:ext cx="10766084" cy="3539430"/>
          </a:xfrm>
          <a:prstGeom prst="rect">
            <a:avLst/>
          </a:prstGeom>
          <a:noFill/>
        </p:spPr>
        <p:txBody>
          <a:bodyPr wrap="square" rtlCol="0">
            <a:spAutoFit/>
          </a:bodyPr>
          <a:lstStyle/>
          <a:p>
            <a:r>
              <a:rPr lang="en-GB" sz="2400" b="1" dirty="0">
                <a:latin typeface="Century Gothic" panose="020B0502020202020204" pitchFamily="34" charset="0"/>
              </a:rPr>
              <a:t>A </a:t>
            </a:r>
            <a:r>
              <a:rPr lang="en-GB" sz="2400" b="1" u="sng" dirty="0">
                <a:latin typeface="Century Gothic" panose="020B0502020202020204" pitchFamily="34" charset="0"/>
              </a:rPr>
              <a:t>soluble salt </a:t>
            </a:r>
            <a:r>
              <a:rPr lang="en-GB" sz="2400" b="1" dirty="0">
                <a:latin typeface="Century Gothic" panose="020B0502020202020204" pitchFamily="34" charset="0"/>
              </a:rPr>
              <a:t>can be made from an </a:t>
            </a:r>
            <a:r>
              <a:rPr lang="en-GB" sz="2400" b="1" u="sng" dirty="0">
                <a:latin typeface="Century Gothic" panose="020B0502020202020204" pitchFamily="34" charset="0"/>
              </a:rPr>
              <a:t>insoluble base </a:t>
            </a:r>
            <a:r>
              <a:rPr lang="en-GB" sz="2400" b="1" dirty="0">
                <a:latin typeface="Century Gothic" panose="020B0502020202020204" pitchFamily="34" charset="0"/>
              </a:rPr>
              <a:t>in a </a:t>
            </a:r>
            <a:r>
              <a:rPr lang="en-GB" sz="2400" b="1" u="sng" dirty="0">
                <a:latin typeface="Century Gothic" panose="020B0502020202020204" pitchFamily="34" charset="0"/>
              </a:rPr>
              <a:t>neutralisation</a:t>
            </a:r>
            <a:r>
              <a:rPr lang="en-GB" sz="2400" b="1" dirty="0">
                <a:latin typeface="Century Gothic" panose="020B0502020202020204" pitchFamily="34" charset="0"/>
              </a:rPr>
              <a:t> reaction</a:t>
            </a:r>
          </a:p>
          <a:p>
            <a:pPr lvl="1"/>
            <a:endParaRPr lang="en-GB" sz="2400" b="1" dirty="0">
              <a:latin typeface="Century Gothic" panose="020B0502020202020204" pitchFamily="34" charset="0"/>
            </a:endParaRPr>
          </a:p>
          <a:p>
            <a:pPr lvl="1" algn="ctr"/>
            <a:r>
              <a:rPr lang="en-GB" sz="3200" b="1" dirty="0">
                <a:latin typeface="Century Gothic" panose="020B0502020202020204" pitchFamily="34" charset="0"/>
              </a:rPr>
              <a:t>CuO</a:t>
            </a:r>
            <a:r>
              <a:rPr lang="en-GB" sz="3200" b="1" baseline="-25000" dirty="0">
                <a:latin typeface="Century Gothic" panose="020B0502020202020204" pitchFamily="34" charset="0"/>
              </a:rPr>
              <a:t>(s)</a:t>
            </a:r>
            <a:r>
              <a:rPr lang="en-GB" sz="3200" b="1" dirty="0">
                <a:latin typeface="Century Gothic" panose="020B0502020202020204" pitchFamily="34" charset="0"/>
              </a:rPr>
              <a:t> + H</a:t>
            </a:r>
            <a:r>
              <a:rPr lang="en-GB" sz="3200" b="1" baseline="-25000" dirty="0">
                <a:latin typeface="Century Gothic" panose="020B0502020202020204" pitchFamily="34" charset="0"/>
              </a:rPr>
              <a:t>2</a:t>
            </a:r>
            <a:r>
              <a:rPr lang="en-GB" sz="3200" b="1" dirty="0">
                <a:latin typeface="Century Gothic" panose="020B0502020202020204" pitchFamily="34" charset="0"/>
              </a:rPr>
              <a:t>SO</a:t>
            </a:r>
            <a:r>
              <a:rPr lang="en-GB" sz="3200" b="1" baseline="-25000" dirty="0">
                <a:latin typeface="Century Gothic" panose="020B0502020202020204" pitchFamily="34" charset="0"/>
              </a:rPr>
              <a:t>4(</a:t>
            </a:r>
            <a:r>
              <a:rPr lang="en-GB" sz="3200" b="1" baseline="-25000" dirty="0" err="1">
                <a:latin typeface="Century Gothic" panose="020B0502020202020204" pitchFamily="34" charset="0"/>
              </a:rPr>
              <a:t>aq</a:t>
            </a:r>
            <a:r>
              <a:rPr lang="en-GB" sz="3200" b="1" baseline="-25000" dirty="0">
                <a:latin typeface="Century Gothic" panose="020B0502020202020204" pitchFamily="34" charset="0"/>
              </a:rPr>
              <a:t>)</a:t>
            </a:r>
            <a:r>
              <a:rPr lang="en-GB" sz="3200" b="1" dirty="0">
                <a:latin typeface="Century Gothic" panose="020B0502020202020204" pitchFamily="34" charset="0"/>
              </a:rPr>
              <a:t> → CuSO</a:t>
            </a:r>
            <a:r>
              <a:rPr lang="en-GB" sz="3200" b="1" baseline="-25000" dirty="0">
                <a:latin typeface="Century Gothic" panose="020B0502020202020204" pitchFamily="34" charset="0"/>
              </a:rPr>
              <a:t>4(</a:t>
            </a:r>
            <a:r>
              <a:rPr lang="en-GB" sz="3200" b="1" baseline="-25000" dirty="0" err="1">
                <a:latin typeface="Century Gothic" panose="020B0502020202020204" pitchFamily="34" charset="0"/>
              </a:rPr>
              <a:t>aq</a:t>
            </a:r>
            <a:r>
              <a:rPr lang="en-GB" sz="3200" b="1" baseline="-25000" dirty="0">
                <a:latin typeface="Century Gothic" panose="020B0502020202020204" pitchFamily="34" charset="0"/>
              </a:rPr>
              <a:t>) </a:t>
            </a:r>
            <a:r>
              <a:rPr lang="en-GB" sz="3200" b="1" dirty="0">
                <a:latin typeface="Century Gothic" panose="020B0502020202020204" pitchFamily="34" charset="0"/>
              </a:rPr>
              <a:t>+ H</a:t>
            </a:r>
            <a:r>
              <a:rPr lang="en-GB" sz="3200" b="1" baseline="-25000" dirty="0">
                <a:latin typeface="Century Gothic" panose="020B0502020202020204" pitchFamily="34" charset="0"/>
              </a:rPr>
              <a:t>2</a:t>
            </a:r>
            <a:r>
              <a:rPr lang="en-GB" sz="3200" b="1" dirty="0">
                <a:latin typeface="Century Gothic" panose="020B0502020202020204" pitchFamily="34" charset="0"/>
              </a:rPr>
              <a:t>O</a:t>
            </a:r>
            <a:r>
              <a:rPr lang="en-GB" sz="3200" b="1" baseline="-25000" dirty="0">
                <a:latin typeface="Century Gothic" panose="020B0502020202020204" pitchFamily="34" charset="0"/>
              </a:rPr>
              <a:t>(l)</a:t>
            </a:r>
            <a:endParaRPr lang="en-GB" sz="4000" b="1" dirty="0">
              <a:latin typeface="Century Gothic" panose="020B0502020202020204" pitchFamily="34" charset="0"/>
            </a:endParaRPr>
          </a:p>
          <a:p>
            <a:pPr lvl="1"/>
            <a:endParaRPr lang="en-GB" sz="2400" b="1" dirty="0">
              <a:latin typeface="Century Gothic" panose="020B0502020202020204" pitchFamily="34" charset="0"/>
            </a:endParaRPr>
          </a:p>
          <a:p>
            <a:pPr lvl="1"/>
            <a:endParaRPr lang="en-GB" sz="2400" b="1" dirty="0">
              <a:latin typeface="Century Gothic" panose="020B0502020202020204" pitchFamily="34" charset="0"/>
            </a:endParaRPr>
          </a:p>
          <a:p>
            <a:pPr lvl="1"/>
            <a:endParaRPr lang="en-GB" sz="2400" b="1" dirty="0">
              <a:latin typeface="Century Gothic" panose="020B0502020202020204" pitchFamily="34" charset="0"/>
            </a:endParaRPr>
          </a:p>
          <a:p>
            <a:pPr lvl="1"/>
            <a:endParaRPr lang="en-GB" sz="2400" b="1" dirty="0">
              <a:latin typeface="Century Gothic" panose="020B0502020202020204" pitchFamily="34" charset="0"/>
            </a:endParaRPr>
          </a:p>
          <a:p>
            <a:endParaRPr lang="en-GB" sz="2400" dirty="0">
              <a:latin typeface="Century Gothic" panose="020B0502020202020204" pitchFamily="34" charset="0"/>
            </a:endParaRPr>
          </a:p>
        </p:txBody>
      </p:sp>
      <p:sp>
        <p:nvSpPr>
          <p:cNvPr id="9" name="TextBox 8">
            <a:extLst>
              <a:ext uri="{FF2B5EF4-FFF2-40B4-BE49-F238E27FC236}">
                <a16:creationId xmlns:a16="http://schemas.microsoft.com/office/drawing/2014/main" id="{45A764F8-D332-4645-AD1A-2F0428670CE5}"/>
              </a:ext>
            </a:extLst>
          </p:cNvPr>
          <p:cNvSpPr txBox="1"/>
          <p:nvPr/>
        </p:nvSpPr>
        <p:spPr>
          <a:xfrm>
            <a:off x="1695221" y="2189902"/>
            <a:ext cx="1914503" cy="1200329"/>
          </a:xfrm>
          <a:prstGeom prst="rect">
            <a:avLst/>
          </a:prstGeom>
          <a:noFill/>
        </p:spPr>
        <p:txBody>
          <a:bodyPr wrap="square" rtlCol="0">
            <a:spAutoFit/>
          </a:bodyPr>
          <a:lstStyle/>
          <a:p>
            <a:pPr algn="ctr"/>
            <a:r>
              <a:rPr lang="en-US" sz="2400" dirty="0">
                <a:latin typeface="Century Gothic" panose="020B0502020202020204" pitchFamily="34" charset="0"/>
              </a:rPr>
              <a:t>Solid copper oxide solid</a:t>
            </a:r>
          </a:p>
        </p:txBody>
      </p:sp>
      <p:sp>
        <p:nvSpPr>
          <p:cNvPr id="17" name="TextBox 16">
            <a:extLst>
              <a:ext uri="{FF2B5EF4-FFF2-40B4-BE49-F238E27FC236}">
                <a16:creationId xmlns:a16="http://schemas.microsoft.com/office/drawing/2014/main" id="{CABC99E4-3978-4346-958C-83C1528C8FD5}"/>
              </a:ext>
            </a:extLst>
          </p:cNvPr>
          <p:cNvSpPr txBox="1"/>
          <p:nvPr/>
        </p:nvSpPr>
        <p:spPr>
          <a:xfrm>
            <a:off x="3609724" y="2385035"/>
            <a:ext cx="2204669" cy="830997"/>
          </a:xfrm>
          <a:prstGeom prst="rect">
            <a:avLst/>
          </a:prstGeom>
          <a:noFill/>
        </p:spPr>
        <p:txBody>
          <a:bodyPr wrap="square" rtlCol="0">
            <a:spAutoFit/>
          </a:bodyPr>
          <a:lstStyle/>
          <a:p>
            <a:pPr algn="ctr"/>
            <a:r>
              <a:rPr lang="en-US" sz="2400" dirty="0">
                <a:latin typeface="Century Gothic" panose="020B0502020202020204" pitchFamily="34" charset="0"/>
              </a:rPr>
              <a:t>Sulfuric acid solution</a:t>
            </a:r>
          </a:p>
        </p:txBody>
      </p:sp>
      <p:grpSp>
        <p:nvGrpSpPr>
          <p:cNvPr id="4" name="Group 3">
            <a:extLst>
              <a:ext uri="{FF2B5EF4-FFF2-40B4-BE49-F238E27FC236}">
                <a16:creationId xmlns:a16="http://schemas.microsoft.com/office/drawing/2014/main" id="{5A30B40C-242E-4F10-945B-35F37063147E}"/>
              </a:ext>
            </a:extLst>
          </p:cNvPr>
          <p:cNvGrpSpPr/>
          <p:nvPr/>
        </p:nvGrpSpPr>
        <p:grpSpPr>
          <a:xfrm>
            <a:off x="6094597" y="2328402"/>
            <a:ext cx="3750360" cy="1200329"/>
            <a:chOff x="6094597" y="2328402"/>
            <a:chExt cx="3750360" cy="1200329"/>
          </a:xfrm>
        </p:grpSpPr>
        <p:sp>
          <p:nvSpPr>
            <p:cNvPr id="18" name="TextBox 17">
              <a:extLst>
                <a:ext uri="{FF2B5EF4-FFF2-40B4-BE49-F238E27FC236}">
                  <a16:creationId xmlns:a16="http://schemas.microsoft.com/office/drawing/2014/main" id="{A9854387-F0E8-C74E-ADEA-FAAE0FCE749A}"/>
                </a:ext>
              </a:extLst>
            </p:cNvPr>
            <p:cNvSpPr txBox="1"/>
            <p:nvPr/>
          </p:nvSpPr>
          <p:spPr>
            <a:xfrm>
              <a:off x="6094597" y="2328402"/>
              <a:ext cx="2204669" cy="1200329"/>
            </a:xfrm>
            <a:prstGeom prst="rect">
              <a:avLst/>
            </a:prstGeom>
            <a:noFill/>
          </p:spPr>
          <p:txBody>
            <a:bodyPr wrap="square" rtlCol="0">
              <a:spAutoFit/>
            </a:bodyPr>
            <a:lstStyle/>
            <a:p>
              <a:pPr algn="ctr"/>
              <a:r>
                <a:rPr lang="en-US" sz="2400" dirty="0">
                  <a:latin typeface="Century Gothic" panose="020B0502020202020204" pitchFamily="34" charset="0"/>
                </a:rPr>
                <a:t>Copper sulfate solution</a:t>
              </a:r>
            </a:p>
          </p:txBody>
        </p:sp>
        <p:sp>
          <p:nvSpPr>
            <p:cNvPr id="19" name="TextBox 18">
              <a:extLst>
                <a:ext uri="{FF2B5EF4-FFF2-40B4-BE49-F238E27FC236}">
                  <a16:creationId xmlns:a16="http://schemas.microsoft.com/office/drawing/2014/main" id="{536826C9-711E-0C47-B3C1-1B3E0FFDE909}"/>
                </a:ext>
              </a:extLst>
            </p:cNvPr>
            <p:cNvSpPr txBox="1"/>
            <p:nvPr/>
          </p:nvSpPr>
          <p:spPr>
            <a:xfrm>
              <a:off x="8672841" y="2328402"/>
              <a:ext cx="1172116" cy="461665"/>
            </a:xfrm>
            <a:prstGeom prst="rect">
              <a:avLst/>
            </a:prstGeom>
            <a:noFill/>
          </p:spPr>
          <p:txBody>
            <a:bodyPr wrap="none" rtlCol="0">
              <a:spAutoFit/>
            </a:bodyPr>
            <a:lstStyle/>
            <a:p>
              <a:r>
                <a:rPr lang="en-US" sz="2400" dirty="0">
                  <a:latin typeface="Century Gothic" panose="020B0502020202020204" pitchFamily="34" charset="0"/>
                </a:rPr>
                <a:t>Water </a:t>
              </a:r>
            </a:p>
          </p:txBody>
        </p:sp>
      </p:grpSp>
      <p:sp>
        <p:nvSpPr>
          <p:cNvPr id="26" name="TextBox 25">
            <a:extLst>
              <a:ext uri="{FF2B5EF4-FFF2-40B4-BE49-F238E27FC236}">
                <a16:creationId xmlns:a16="http://schemas.microsoft.com/office/drawing/2014/main" id="{AF9644FC-85FB-4869-90F9-AF4950E332B2}"/>
              </a:ext>
            </a:extLst>
          </p:cNvPr>
          <p:cNvSpPr txBox="1"/>
          <p:nvPr/>
        </p:nvSpPr>
        <p:spPr>
          <a:xfrm>
            <a:off x="536324" y="4745213"/>
            <a:ext cx="5278069" cy="1200329"/>
          </a:xfrm>
          <a:prstGeom prst="rect">
            <a:avLst/>
          </a:prstGeom>
          <a:noFill/>
          <a:ln>
            <a:solidFill>
              <a:schemeClr val="tx1"/>
            </a:solidFill>
          </a:ln>
        </p:spPr>
        <p:txBody>
          <a:bodyPr wrap="square">
            <a:spAutoFit/>
          </a:bodyPr>
          <a:lstStyle/>
          <a:p>
            <a:r>
              <a:rPr lang="en-GB" sz="2400" dirty="0">
                <a:latin typeface="Century Gothic" panose="020B0502020202020204" pitchFamily="34" charset="0"/>
              </a:rPr>
              <a:t>Hydrochloric acid forms -chlorides</a:t>
            </a:r>
          </a:p>
          <a:p>
            <a:r>
              <a:rPr lang="en-GB" sz="2400" dirty="0">
                <a:latin typeface="Century Gothic" panose="020B0502020202020204" pitchFamily="34" charset="0"/>
              </a:rPr>
              <a:t>Sulfuric acid forms -sulphates</a:t>
            </a:r>
          </a:p>
          <a:p>
            <a:r>
              <a:rPr lang="en-GB" sz="2400" dirty="0">
                <a:latin typeface="Century Gothic" panose="020B0502020202020204" pitchFamily="34" charset="0"/>
              </a:rPr>
              <a:t>Nitric acid forms -nitrates</a:t>
            </a:r>
          </a:p>
        </p:txBody>
      </p:sp>
    </p:spTree>
    <p:extLst>
      <p:ext uri="{BB962C8B-B14F-4D97-AF65-F5344CB8AC3E}">
        <p14:creationId xmlns:p14="http://schemas.microsoft.com/office/powerpoint/2010/main" val="2866941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animEffect transition="in" filter="fade">
                                      <p:cBhvr>
                                        <p:cTn id="7" dur="500"/>
                                        <p:tgtEl>
                                          <p:spTgt spid="7">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7" grpId="0"/>
      <p:bldP spid="2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57E99-6073-1C46-A517-F0791F19C755}"/>
              </a:ext>
            </a:extLst>
          </p:cNvPr>
          <p:cNvSpPr>
            <a:spLocks noGrp="1"/>
          </p:cNvSpPr>
          <p:nvPr>
            <p:ph type="title"/>
          </p:nvPr>
        </p:nvSpPr>
        <p:spPr/>
        <p:txBody>
          <a:bodyPr>
            <a:normAutofit/>
          </a:bodyPr>
          <a:lstStyle/>
          <a:p>
            <a:r>
              <a:rPr lang="en-GB" sz="2800">
                <a:latin typeface="Century Gothic" panose="020B0502020202020204" pitchFamily="34" charset="0"/>
              </a:rPr>
              <a:t>Drill</a:t>
            </a:r>
            <a:endParaRPr lang="en-US" sz="2800">
              <a:latin typeface="Century Gothic" panose="020B0502020202020204" pitchFamily="34" charset="0"/>
            </a:endParaRPr>
          </a:p>
        </p:txBody>
      </p:sp>
      <p:sp>
        <p:nvSpPr>
          <p:cNvPr id="6" name="TextBox 5">
            <a:extLst>
              <a:ext uri="{FF2B5EF4-FFF2-40B4-BE49-F238E27FC236}">
                <a16:creationId xmlns:a16="http://schemas.microsoft.com/office/drawing/2014/main" id="{03D33695-F3E3-458D-8D7E-F377F44F408A}"/>
              </a:ext>
            </a:extLst>
          </p:cNvPr>
          <p:cNvSpPr txBox="1"/>
          <p:nvPr/>
        </p:nvSpPr>
        <p:spPr>
          <a:xfrm>
            <a:off x="386658" y="558050"/>
            <a:ext cx="11051363" cy="5632311"/>
          </a:xfrm>
          <a:prstGeom prst="rect">
            <a:avLst/>
          </a:prstGeom>
          <a:noFill/>
        </p:spPr>
        <p:txBody>
          <a:bodyPr wrap="square">
            <a:spAutoFit/>
          </a:bodyPr>
          <a:lstStyle/>
          <a:p>
            <a:pPr marL="457200" indent="-457200">
              <a:buAutoNum type="arabicPeriod"/>
            </a:pPr>
            <a:endParaRPr lang="en-GB" sz="2400" dirty="0">
              <a:latin typeface="Century Gothic" panose="020B0502020202020204" pitchFamily="34" charset="0"/>
            </a:endParaRPr>
          </a:p>
          <a:p>
            <a:pPr marL="457200" indent="-457200">
              <a:buFontTx/>
              <a:buAutoNum type="arabicPeriod"/>
            </a:pPr>
            <a:r>
              <a:rPr lang="en-GB" sz="2400" dirty="0">
                <a:latin typeface="Century Gothic" panose="020B0502020202020204" pitchFamily="34" charset="0"/>
              </a:rPr>
              <a:t>What is a soluble salt?
What is an insoluble salt?
If you add 1 g of sugar to 20 g of water, the sugar dissolves. What would the mass be?</a:t>
            </a:r>
          </a:p>
          <a:p>
            <a:pPr marL="457200" indent="-457200">
              <a:buFontTx/>
              <a:buAutoNum type="arabicPeriod"/>
            </a:pPr>
            <a:r>
              <a:rPr lang="en-GB" sz="2400" dirty="0">
                <a:latin typeface="Century Gothic" panose="020B0502020202020204" pitchFamily="34" charset="0"/>
              </a:rPr>
              <a:t>If you see </a:t>
            </a:r>
            <a:r>
              <a:rPr lang="en-GB" sz="2400" dirty="0" err="1">
                <a:latin typeface="Century Gothic" panose="020B0502020202020204" pitchFamily="34" charset="0"/>
              </a:rPr>
              <a:t>KCl</a:t>
            </a:r>
            <a:r>
              <a:rPr lang="en-GB" sz="2400" baseline="-25000" dirty="0">
                <a:latin typeface="Century Gothic" panose="020B0502020202020204" pitchFamily="34" charset="0"/>
              </a:rPr>
              <a:t>(</a:t>
            </a:r>
            <a:r>
              <a:rPr lang="en-GB" sz="2400" baseline="-25000" dirty="0" err="1">
                <a:latin typeface="Century Gothic" panose="020B0502020202020204" pitchFamily="34" charset="0"/>
              </a:rPr>
              <a:t>aq</a:t>
            </a:r>
            <a:r>
              <a:rPr lang="en-GB" sz="2400" baseline="-25000" dirty="0">
                <a:latin typeface="Century Gothic" panose="020B0502020202020204" pitchFamily="34" charset="0"/>
              </a:rPr>
              <a:t>) </a:t>
            </a:r>
            <a:r>
              <a:rPr lang="en-GB" sz="2400" dirty="0">
                <a:latin typeface="Century Gothic" panose="020B0502020202020204" pitchFamily="34" charset="0"/>
              </a:rPr>
              <a:t>what does it mean?</a:t>
            </a:r>
          </a:p>
          <a:p>
            <a:pPr marL="457200" indent="-457200">
              <a:buFontTx/>
              <a:buAutoNum type="arabicPeriod"/>
            </a:pPr>
            <a:r>
              <a:rPr lang="en-GB" sz="2400" dirty="0">
                <a:latin typeface="Century Gothic" panose="020B0502020202020204" pitchFamily="34" charset="0"/>
              </a:rPr>
              <a:t>What is the difference between melting and dissolving?</a:t>
            </a:r>
          </a:p>
          <a:p>
            <a:pPr marL="457200" indent="-457200">
              <a:buFontTx/>
              <a:buAutoNum type="arabicPeriod"/>
            </a:pPr>
            <a:r>
              <a:rPr lang="en-GB" sz="2400" dirty="0">
                <a:latin typeface="Century Gothic" panose="020B0502020202020204" pitchFamily="34" charset="0"/>
              </a:rPr>
              <a:t>What is a soluble base called?</a:t>
            </a:r>
          </a:p>
          <a:p>
            <a:pPr marL="457200" indent="-457200">
              <a:buFontTx/>
              <a:buAutoNum type="arabicPeriod"/>
            </a:pPr>
            <a:r>
              <a:rPr lang="en-GB" sz="2400" dirty="0">
                <a:latin typeface="Century Gothic" panose="020B0502020202020204" pitchFamily="34" charset="0"/>
              </a:rPr>
              <a:t>The soluble salt made from insoluble copper oxide and nitric acid is called…</a:t>
            </a:r>
          </a:p>
          <a:p>
            <a:pPr marL="457200" indent="-457200">
              <a:buFontTx/>
              <a:buAutoNum type="arabicPeriod"/>
            </a:pPr>
            <a:r>
              <a:rPr lang="en-GB" sz="2400" dirty="0">
                <a:latin typeface="Century Gothic" panose="020B0502020202020204" pitchFamily="34" charset="0"/>
              </a:rPr>
              <a:t>The soluble salt made from insoluble copper oxide and hydrochloric acid is called…</a:t>
            </a:r>
          </a:p>
          <a:p>
            <a:pPr marL="457200" indent="-457200">
              <a:buFontTx/>
              <a:buAutoNum type="arabicPeriod"/>
            </a:pPr>
            <a:r>
              <a:rPr lang="en-GB" sz="2400" dirty="0">
                <a:latin typeface="Century Gothic" panose="020B0502020202020204" pitchFamily="34" charset="0"/>
              </a:rPr>
              <a:t>The soluble salt made from insoluble copper oxide and sulfuric acid is called…</a:t>
            </a:r>
          </a:p>
          <a:p>
            <a:pPr marL="457200" indent="-457200">
              <a:buFontTx/>
              <a:buAutoNum type="arabicPeriod"/>
            </a:pPr>
            <a:r>
              <a:rPr lang="en-GB" sz="2400" dirty="0">
                <a:latin typeface="Century Gothic" panose="020B0502020202020204" pitchFamily="34" charset="0"/>
              </a:rPr>
              <a:t>How might you make calcium chloride and water?</a:t>
            </a:r>
          </a:p>
        </p:txBody>
      </p:sp>
    </p:spTree>
    <p:extLst>
      <p:ext uri="{BB962C8B-B14F-4D97-AF65-F5344CB8AC3E}">
        <p14:creationId xmlns:p14="http://schemas.microsoft.com/office/powerpoint/2010/main" val="35338384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3D33695-F3E3-458D-8D7E-F377F44F408A}"/>
              </a:ext>
            </a:extLst>
          </p:cNvPr>
          <p:cNvSpPr txBox="1"/>
          <p:nvPr/>
        </p:nvSpPr>
        <p:spPr>
          <a:xfrm>
            <a:off x="479605" y="805349"/>
            <a:ext cx="11311342" cy="4770537"/>
          </a:xfrm>
          <a:prstGeom prst="rect">
            <a:avLst/>
          </a:prstGeom>
          <a:noFill/>
        </p:spPr>
        <p:txBody>
          <a:bodyPr wrap="square">
            <a:spAutoFit/>
          </a:bodyPr>
          <a:lstStyle/>
          <a:p>
            <a:pPr marL="457200" indent="-457200">
              <a:buAutoNum type="arabicPeriod"/>
            </a:pP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A salt that can dissolve in water</a:t>
            </a:r>
          </a:p>
          <a:p>
            <a:pPr marL="457200" indent="-457200">
              <a:buAutoNum type="arabicPeriod"/>
            </a:pP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An insoluble salt is one that cannot dissolve in water
21 grams as the particles have been added together
Potassium chloride has dissolved in water
Melting when you have a change of state from solid to liquid and dissolving is when a solute’s particles disperses into a solvent</a:t>
            </a:r>
          </a:p>
          <a:p>
            <a:pPr marL="457200" indent="-457200">
              <a:buAutoNum type="arabicPeriod"/>
            </a:pP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A soluble base is called an alkali
Copper oxide and nitric acid make copper nitrate
Copper oxide and hydrochloric acid make copper chloride
Copper oxide and sulfuric acid make copper sulfate
You can make calcium chloride and water by reacting calcium hydroxide and hydrochloric acid</a:t>
            </a:r>
          </a:p>
          <a:p>
            <a:pPr marL="457200" indent="-457200">
              <a:buAutoNum type="arabicPeriod"/>
            </a:pPr>
            <a:endParaRPr lang="en-GB" sz="2400" baseline="30000" dirty="0">
              <a:solidFill>
                <a:schemeClr val="accent2">
                  <a:lumMod val="60000"/>
                  <a:lumOff val="40000"/>
                </a:schemeClr>
              </a:solidFill>
              <a:latin typeface="Century Gothic" panose="020B0502020202020204" pitchFamily="34" charset="0"/>
            </a:endParaRPr>
          </a:p>
        </p:txBody>
      </p:sp>
      <p:sp>
        <p:nvSpPr>
          <p:cNvPr id="7" name="Title 1">
            <a:extLst>
              <a:ext uri="{FF2B5EF4-FFF2-40B4-BE49-F238E27FC236}">
                <a16:creationId xmlns:a16="http://schemas.microsoft.com/office/drawing/2014/main" id="{370027E6-E48D-4743-8E0A-32E69590BF72}"/>
              </a:ext>
            </a:extLst>
          </p:cNvPr>
          <p:cNvSpPr>
            <a:spLocks noGrp="1"/>
          </p:cNvSpPr>
          <p:nvPr>
            <p:ph type="title"/>
          </p:nvPr>
        </p:nvSpPr>
        <p:spPr/>
        <p:txBody>
          <a:bodyPr>
            <a:normAutofit/>
          </a:bodyPr>
          <a:lstStyle/>
          <a:p>
            <a:r>
              <a:rPr lang="en-GB" sz="2800">
                <a:latin typeface="Century Gothic" panose="020B0502020202020204" pitchFamily="34" charset="0"/>
              </a:rPr>
              <a:t>Drill answers</a:t>
            </a:r>
            <a:endParaRPr lang="en-US" sz="2800">
              <a:latin typeface="Century Gothic" panose="020B0502020202020204" pitchFamily="34" charset="0"/>
            </a:endParaRPr>
          </a:p>
        </p:txBody>
      </p:sp>
    </p:spTree>
    <p:extLst>
      <p:ext uri="{BB962C8B-B14F-4D97-AF65-F5344CB8AC3E}">
        <p14:creationId xmlns:p14="http://schemas.microsoft.com/office/powerpoint/2010/main" val="928410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22">
            <a:extLst>
              <a:ext uri="{FF2B5EF4-FFF2-40B4-BE49-F238E27FC236}">
                <a16:creationId xmlns:a16="http://schemas.microsoft.com/office/drawing/2014/main" id="{0958DE1F-B920-40B3-A4B6-8F3CBAC46B36}"/>
              </a:ext>
            </a:extLst>
          </p:cNvPr>
          <p:cNvSpPr txBox="1"/>
          <p:nvPr/>
        </p:nvSpPr>
        <p:spPr>
          <a:xfrm>
            <a:off x="303541" y="117693"/>
            <a:ext cx="10703461" cy="6740307"/>
          </a:xfrm>
          <a:prstGeom prst="rect">
            <a:avLst/>
          </a:prstGeom>
          <a:noFill/>
        </p:spPr>
        <p:txBody>
          <a:bodyPr wrap="square" rtlCol="0">
            <a:spAutoFit/>
          </a:bodyPr>
          <a:lstStyle/>
          <a:p>
            <a:pPr lvl="0"/>
            <a:r>
              <a:rPr lang="en-GB" sz="2400" b="1" dirty="0">
                <a:solidFill>
                  <a:schemeClr val="dk1"/>
                </a:solidFill>
                <a:latin typeface="Century Gothic"/>
                <a:ea typeface="Century Gothic"/>
                <a:cs typeface="Century Gothic"/>
                <a:sym typeface="Century Gothic"/>
              </a:rPr>
              <a:t>Answer the questions below.</a:t>
            </a:r>
          </a:p>
          <a:p>
            <a:pPr marL="457200" lvl="0" indent="-457200">
              <a:buFont typeface="+mj-lt"/>
              <a:buAutoNum type="arabicPeriod"/>
            </a:pPr>
            <a:r>
              <a:rPr lang="en-GB" sz="2400" dirty="0">
                <a:latin typeface="Century Gothic" panose="020B0502020202020204" pitchFamily="34" charset="0"/>
              </a:rPr>
              <a:t>Choose the correct general word equation.</a:t>
            </a:r>
          </a:p>
          <a:p>
            <a:pPr marL="914400" lvl="1" indent="-457200">
              <a:buFont typeface="Wingdings" pitchFamily="2" charset="2"/>
              <a:buChar char="q"/>
            </a:pPr>
            <a:r>
              <a:rPr lang="en-GB" sz="2400" dirty="0">
                <a:latin typeface="Century Gothic" panose="020B0502020202020204" pitchFamily="34" charset="0"/>
              </a:rPr>
              <a:t>A. Acid + base </a:t>
            </a:r>
            <a:r>
              <a:rPr lang="en-GB" sz="2400" b="1" dirty="0">
                <a:latin typeface="Century Gothic" panose="020B0502020202020204" pitchFamily="34" charset="0"/>
              </a:rPr>
              <a:t>→ </a:t>
            </a:r>
            <a:r>
              <a:rPr lang="en-GB" sz="2400" dirty="0">
                <a:latin typeface="Century Gothic" panose="020B0502020202020204" pitchFamily="34" charset="0"/>
              </a:rPr>
              <a:t>salt + water</a:t>
            </a:r>
          </a:p>
          <a:p>
            <a:pPr marL="914400" lvl="1" indent="-457200">
              <a:buFont typeface="Wingdings" pitchFamily="2" charset="2"/>
              <a:buChar char="q"/>
            </a:pPr>
            <a:r>
              <a:rPr lang="en-GB" sz="2400" dirty="0">
                <a:latin typeface="Century Gothic" panose="020B0502020202020204" pitchFamily="34" charset="0"/>
              </a:rPr>
              <a:t>B. Acid + metal hydroxide </a:t>
            </a:r>
            <a:r>
              <a:rPr lang="en-GB" sz="2400" b="1" dirty="0">
                <a:latin typeface="Century Gothic" panose="020B0502020202020204" pitchFamily="34" charset="0"/>
              </a:rPr>
              <a:t>→ </a:t>
            </a:r>
            <a:r>
              <a:rPr lang="en-GB" sz="2400" dirty="0">
                <a:latin typeface="Century Gothic" panose="020B0502020202020204" pitchFamily="34" charset="0"/>
              </a:rPr>
              <a:t>salt + water</a:t>
            </a:r>
          </a:p>
          <a:p>
            <a:pPr marL="914400" lvl="1" indent="-457200">
              <a:buFont typeface="Wingdings" pitchFamily="2" charset="2"/>
              <a:buChar char="q"/>
            </a:pPr>
            <a:r>
              <a:rPr lang="en-GB" sz="2400" dirty="0">
                <a:latin typeface="Century Gothic" panose="020B0502020202020204" pitchFamily="34" charset="0"/>
              </a:rPr>
              <a:t>C. Both A and B are correct</a:t>
            </a:r>
          </a:p>
          <a:p>
            <a:pPr lvl="1"/>
            <a:endParaRPr lang="en-GB" sz="2400" dirty="0">
              <a:latin typeface="Century Gothic" panose="020B0502020202020204" pitchFamily="34" charset="0"/>
            </a:endParaRPr>
          </a:p>
          <a:p>
            <a:pPr marL="457200" lvl="0" indent="-457200">
              <a:buFont typeface="+mj-lt"/>
              <a:buAutoNum type="arabicPeriod"/>
            </a:pPr>
            <a:r>
              <a:rPr lang="en-GB" sz="2400" dirty="0">
                <a:latin typeface="Century Gothic" panose="020B0502020202020204" pitchFamily="34" charset="0"/>
              </a:rPr>
              <a:t>Nitric acid produces…</a:t>
            </a:r>
          </a:p>
          <a:p>
            <a:pPr marL="914400" lvl="1" indent="-457200">
              <a:buFont typeface="Wingdings" pitchFamily="2" charset="2"/>
              <a:buChar char="q"/>
            </a:pPr>
            <a:r>
              <a:rPr lang="en-GB" sz="2400" dirty="0">
                <a:latin typeface="Century Gothic" panose="020B0502020202020204" pitchFamily="34" charset="0"/>
              </a:rPr>
              <a:t>A. nitr</a:t>
            </a:r>
            <a:r>
              <a:rPr lang="en-GB" sz="2400" u="sng" dirty="0">
                <a:latin typeface="Century Gothic" panose="020B0502020202020204" pitchFamily="34" charset="0"/>
              </a:rPr>
              <a:t>ate</a:t>
            </a:r>
            <a:r>
              <a:rPr lang="en-GB" sz="2400" dirty="0">
                <a:latin typeface="Century Gothic" panose="020B0502020202020204" pitchFamily="34" charset="0"/>
              </a:rPr>
              <a:t>s.</a:t>
            </a:r>
          </a:p>
          <a:p>
            <a:pPr marL="914400" lvl="1" indent="-457200">
              <a:buFont typeface="Wingdings" pitchFamily="2" charset="2"/>
              <a:buChar char="q"/>
            </a:pPr>
            <a:r>
              <a:rPr lang="en-GB" sz="2400" dirty="0">
                <a:latin typeface="Century Gothic" panose="020B0502020202020204" pitchFamily="34" charset="0"/>
              </a:rPr>
              <a:t>B. nitr</a:t>
            </a:r>
            <a:r>
              <a:rPr lang="en-GB" sz="2400" u="sng" dirty="0">
                <a:latin typeface="Century Gothic" panose="020B0502020202020204" pitchFamily="34" charset="0"/>
              </a:rPr>
              <a:t>ide</a:t>
            </a:r>
            <a:r>
              <a:rPr lang="en-GB" sz="2400" dirty="0">
                <a:latin typeface="Century Gothic" panose="020B0502020202020204" pitchFamily="34" charset="0"/>
              </a:rPr>
              <a:t>s.</a:t>
            </a:r>
          </a:p>
          <a:p>
            <a:pPr marL="914400" lvl="1" indent="-457200">
              <a:buFont typeface="Wingdings" pitchFamily="2" charset="2"/>
              <a:buChar char="q"/>
            </a:pPr>
            <a:r>
              <a:rPr lang="en-GB" sz="2400" dirty="0">
                <a:latin typeface="Century Gothic" panose="020B0502020202020204" pitchFamily="34" charset="0"/>
              </a:rPr>
              <a:t>C. nitr</a:t>
            </a:r>
            <a:r>
              <a:rPr lang="en-GB" sz="2400" u="sng" dirty="0">
                <a:latin typeface="Century Gothic" panose="020B0502020202020204" pitchFamily="34" charset="0"/>
              </a:rPr>
              <a:t>ite</a:t>
            </a:r>
            <a:r>
              <a:rPr lang="en-GB" sz="2400" dirty="0">
                <a:latin typeface="Century Gothic" panose="020B0502020202020204" pitchFamily="34" charset="0"/>
              </a:rPr>
              <a:t>s.</a:t>
            </a:r>
          </a:p>
          <a:p>
            <a:pPr lvl="1"/>
            <a:endParaRPr lang="en-GB" sz="2400" dirty="0">
              <a:latin typeface="Century Gothic" panose="020B0502020202020204" pitchFamily="34" charset="0"/>
            </a:endParaRPr>
          </a:p>
          <a:p>
            <a:pPr marL="457200" lvl="0" indent="-457200">
              <a:buFont typeface="+mj-lt"/>
              <a:buAutoNum type="arabicPeriod" startAt="3"/>
            </a:pPr>
            <a:r>
              <a:rPr lang="en-GB" sz="2400" dirty="0">
                <a:latin typeface="Century Gothic" panose="020B0502020202020204" pitchFamily="34" charset="0"/>
              </a:rPr>
              <a:t>Choose the correct reactants that would produce calcium nitrate and water.</a:t>
            </a:r>
          </a:p>
          <a:p>
            <a:pPr marL="914400" lvl="1" indent="-457200">
              <a:buFont typeface="Wingdings" pitchFamily="2" charset="2"/>
              <a:buChar char="q"/>
            </a:pPr>
            <a:r>
              <a:rPr lang="en-GB" sz="2400" dirty="0">
                <a:latin typeface="Century Gothic" panose="020B0502020202020204" pitchFamily="34" charset="0"/>
              </a:rPr>
              <a:t>A. Calcium hydroxide + hydrochloric acid</a:t>
            </a:r>
          </a:p>
          <a:p>
            <a:pPr marL="914400" lvl="1" indent="-457200">
              <a:buFont typeface="Wingdings" pitchFamily="2" charset="2"/>
              <a:buChar char="q"/>
            </a:pPr>
            <a:r>
              <a:rPr lang="en-GB" sz="2400" dirty="0">
                <a:latin typeface="Century Gothic" panose="020B0502020202020204" pitchFamily="34" charset="0"/>
              </a:rPr>
              <a:t>B. Calcium + hydrochloric acid</a:t>
            </a:r>
          </a:p>
          <a:p>
            <a:pPr marL="914400" lvl="1" indent="-457200">
              <a:buFont typeface="Wingdings" pitchFamily="2" charset="2"/>
              <a:buChar char="q"/>
            </a:pPr>
            <a:r>
              <a:rPr lang="en-GB" sz="2400" dirty="0">
                <a:latin typeface="Century Gothic" panose="020B0502020202020204" pitchFamily="34" charset="0"/>
              </a:rPr>
              <a:t>C. Calcium hydroxide + nitric acid</a:t>
            </a:r>
          </a:p>
          <a:p>
            <a:pPr marL="914400" lvl="1" indent="-457200">
              <a:buFont typeface="Wingdings" pitchFamily="2" charset="2"/>
              <a:buChar char="q"/>
            </a:pPr>
            <a:r>
              <a:rPr lang="en-GB" sz="2400" dirty="0">
                <a:latin typeface="Century Gothic" panose="020B0502020202020204" pitchFamily="34" charset="0"/>
              </a:rPr>
              <a:t>D. Calcium + nitric acid</a:t>
            </a:r>
          </a:p>
          <a:p>
            <a:endParaRPr lang="en-GB" sz="2400" dirty="0">
              <a:latin typeface="Century Gothic" panose="020B0502020202020204" pitchFamily="34" charset="0"/>
            </a:endParaRPr>
          </a:p>
        </p:txBody>
      </p:sp>
      <p:sp>
        <p:nvSpPr>
          <p:cNvPr id="25" name="TextBox 24">
            <a:extLst>
              <a:ext uri="{FF2B5EF4-FFF2-40B4-BE49-F238E27FC236}">
                <a16:creationId xmlns:a16="http://schemas.microsoft.com/office/drawing/2014/main" id="{5D84E5C2-9323-4A16-9519-04AB33E3FB12}"/>
              </a:ext>
            </a:extLst>
          </p:cNvPr>
          <p:cNvSpPr txBox="1"/>
          <p:nvPr/>
        </p:nvSpPr>
        <p:spPr>
          <a:xfrm>
            <a:off x="767741" y="1388713"/>
            <a:ext cx="530915" cy="646331"/>
          </a:xfrm>
          <a:prstGeom prst="rect">
            <a:avLst/>
          </a:prstGeom>
          <a:noFill/>
        </p:spPr>
        <p:txBody>
          <a:bodyPr wrap="none" rtlCol="0">
            <a:spAutoFit/>
          </a:bodyPr>
          <a:lstStyle/>
          <a:p>
            <a:r>
              <a:rPr lang="en-US" sz="3600" b="1" dirty="0">
                <a:solidFill>
                  <a:schemeClr val="accent1"/>
                </a:solidFill>
              </a:rPr>
              <a:t>✓</a:t>
            </a:r>
          </a:p>
        </p:txBody>
      </p:sp>
      <p:sp>
        <p:nvSpPr>
          <p:cNvPr id="26" name="TextBox 25">
            <a:extLst>
              <a:ext uri="{FF2B5EF4-FFF2-40B4-BE49-F238E27FC236}">
                <a16:creationId xmlns:a16="http://schemas.microsoft.com/office/drawing/2014/main" id="{E71746B2-B825-4671-B78D-ACFC5D4606B2}"/>
              </a:ext>
            </a:extLst>
          </p:cNvPr>
          <p:cNvSpPr txBox="1"/>
          <p:nvPr/>
        </p:nvSpPr>
        <p:spPr>
          <a:xfrm>
            <a:off x="762509" y="2478714"/>
            <a:ext cx="530915" cy="646331"/>
          </a:xfrm>
          <a:prstGeom prst="rect">
            <a:avLst/>
          </a:prstGeom>
          <a:noFill/>
        </p:spPr>
        <p:txBody>
          <a:bodyPr wrap="none" rtlCol="0">
            <a:spAutoFit/>
          </a:bodyPr>
          <a:lstStyle/>
          <a:p>
            <a:r>
              <a:rPr lang="en-US" sz="3600" b="1" dirty="0">
                <a:solidFill>
                  <a:schemeClr val="accent1"/>
                </a:solidFill>
              </a:rPr>
              <a:t>✓</a:t>
            </a:r>
          </a:p>
        </p:txBody>
      </p:sp>
      <p:sp>
        <p:nvSpPr>
          <p:cNvPr id="27" name="TextBox 26">
            <a:extLst>
              <a:ext uri="{FF2B5EF4-FFF2-40B4-BE49-F238E27FC236}">
                <a16:creationId xmlns:a16="http://schemas.microsoft.com/office/drawing/2014/main" id="{343E3FBA-CB42-41BC-AFAE-E9C826E6E5F0}"/>
              </a:ext>
            </a:extLst>
          </p:cNvPr>
          <p:cNvSpPr txBox="1"/>
          <p:nvPr/>
        </p:nvSpPr>
        <p:spPr>
          <a:xfrm>
            <a:off x="767741" y="5457238"/>
            <a:ext cx="525683" cy="646331"/>
          </a:xfrm>
          <a:prstGeom prst="rect">
            <a:avLst/>
          </a:prstGeom>
          <a:noFill/>
        </p:spPr>
        <p:txBody>
          <a:bodyPr wrap="square" rtlCol="0">
            <a:spAutoFit/>
          </a:bodyPr>
          <a:lstStyle/>
          <a:p>
            <a:r>
              <a:rPr lang="en-US" sz="3600" b="1" dirty="0">
                <a:solidFill>
                  <a:schemeClr val="accent1"/>
                </a:solidFill>
              </a:rPr>
              <a:t>✓</a:t>
            </a:r>
          </a:p>
        </p:txBody>
      </p:sp>
    </p:spTree>
    <p:extLst>
      <p:ext uri="{BB962C8B-B14F-4D97-AF65-F5344CB8AC3E}">
        <p14:creationId xmlns:p14="http://schemas.microsoft.com/office/powerpoint/2010/main" val="946059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7831E25D-3FBF-E44C-A3D8-2B5C3806FDFB}"/>
              </a:ext>
            </a:extLst>
          </p:cNvPr>
          <p:cNvSpPr txBox="1"/>
          <p:nvPr/>
        </p:nvSpPr>
        <p:spPr>
          <a:xfrm>
            <a:off x="433370" y="748814"/>
            <a:ext cx="10814480" cy="5078313"/>
          </a:xfrm>
          <a:prstGeom prst="rect">
            <a:avLst/>
          </a:prstGeom>
          <a:noFill/>
        </p:spPr>
        <p:txBody>
          <a:bodyPr wrap="square" rtlCol="0">
            <a:spAutoFit/>
          </a:bodyPr>
          <a:lstStyle/>
          <a:p>
            <a:r>
              <a:rPr lang="en-GB" sz="2400" b="1" dirty="0">
                <a:latin typeface="Century Gothic" panose="020B0502020202020204" pitchFamily="34" charset="0"/>
              </a:rPr>
              <a:t>Answer the questions below.</a:t>
            </a:r>
          </a:p>
          <a:p>
            <a:pPr marL="457200" indent="-457200">
              <a:buAutoNum type="arabicPeriod"/>
            </a:pPr>
            <a:r>
              <a:rPr lang="en-GB" sz="2400" dirty="0">
                <a:latin typeface="Century Gothic" panose="020B0502020202020204" pitchFamily="34" charset="0"/>
              </a:rPr>
              <a:t>Copy and complete this general equation for a neutralisation reaction</a:t>
            </a:r>
          </a:p>
          <a:p>
            <a:r>
              <a:rPr lang="en-GB" sz="2400" dirty="0">
                <a:latin typeface="Century Gothic" panose="020B0502020202020204" pitchFamily="34" charset="0"/>
              </a:rPr>
              <a:t>_______________    +   alkali     </a:t>
            </a:r>
            <a:r>
              <a:rPr lang="en-GB" sz="3600" b="1" dirty="0">
                <a:latin typeface="Century Gothic" panose="020B0502020202020204" pitchFamily="34" charset="0"/>
              </a:rPr>
              <a:t>→</a:t>
            </a:r>
            <a:r>
              <a:rPr lang="en-GB" sz="2400" dirty="0">
                <a:latin typeface="Century Gothic" panose="020B0502020202020204" pitchFamily="34" charset="0"/>
              </a:rPr>
              <a:t>      _______________      +    water                   </a:t>
            </a:r>
          </a:p>
          <a:p>
            <a:pPr marL="457200" indent="-457200">
              <a:buFont typeface="+mj-lt"/>
              <a:buAutoNum type="arabicPeriod" startAt="2"/>
            </a:pPr>
            <a:r>
              <a:rPr lang="en-GB" sz="2400" dirty="0">
                <a:latin typeface="Century Gothic" panose="020B0502020202020204" pitchFamily="34" charset="0"/>
              </a:rPr>
              <a:t>Name the products formed when nitric acid reacts with magnesium.</a:t>
            </a:r>
          </a:p>
          <a:p>
            <a:endParaRPr lang="en-GB" sz="2400" dirty="0">
              <a:latin typeface="Century Gothic" panose="020B0502020202020204" pitchFamily="34" charset="0"/>
            </a:endParaRPr>
          </a:p>
          <a:p>
            <a:pPr marL="457200" indent="-457200">
              <a:buFont typeface="+mj-lt"/>
              <a:buAutoNum type="arabicPeriod" startAt="3"/>
            </a:pPr>
            <a:r>
              <a:rPr lang="en-GB" sz="2400" dirty="0">
                <a:latin typeface="Century Gothic" panose="020B0502020202020204" pitchFamily="34" charset="0"/>
              </a:rPr>
              <a:t>Name the products formed when hydrochloric acid reacts with sodium hydroxide.</a:t>
            </a:r>
          </a:p>
          <a:p>
            <a:pPr marL="457200" indent="-457200">
              <a:buAutoNum type="arabicPeriod" startAt="3"/>
            </a:pPr>
            <a:endParaRPr lang="en-GB" sz="2400" dirty="0">
              <a:latin typeface="Century Gothic" panose="020B0502020202020204" pitchFamily="34" charset="0"/>
            </a:endParaRPr>
          </a:p>
          <a:p>
            <a:pPr marL="457200" indent="-457200">
              <a:buAutoNum type="arabicPeriod" startAt="3"/>
            </a:pPr>
            <a:r>
              <a:rPr lang="en-GB" sz="2400" dirty="0">
                <a:latin typeface="Century Gothic" panose="020B0502020202020204" pitchFamily="34" charset="0"/>
              </a:rPr>
              <a:t>What pH range is alkaline?</a:t>
            </a:r>
          </a:p>
          <a:p>
            <a:pPr marL="457200" indent="-457200">
              <a:buAutoNum type="arabicPeriod" startAt="3"/>
            </a:pPr>
            <a:endParaRPr lang="en-GB" sz="2400" dirty="0">
              <a:latin typeface="Century Gothic" panose="020B0502020202020204" pitchFamily="34" charset="0"/>
            </a:endParaRPr>
          </a:p>
          <a:p>
            <a:pPr marL="457200" indent="-457200">
              <a:buAutoNum type="arabicPeriod" startAt="3"/>
            </a:pPr>
            <a:r>
              <a:rPr lang="en-GB" sz="2400" dirty="0">
                <a:latin typeface="Century Gothic" panose="020B0502020202020204" pitchFamily="34" charset="0"/>
              </a:rPr>
              <a:t>Link these symbol formulae to the correct names. HC</a:t>
            </a:r>
            <a:r>
              <a:rPr lang="en-GB" sz="2400" dirty="0">
                <a:latin typeface="PT Sans" panose="020B0503020203020204" pitchFamily="34" charset="77"/>
              </a:rPr>
              <a:t>l</a:t>
            </a:r>
            <a:r>
              <a:rPr lang="en-GB" sz="2400" dirty="0">
                <a:latin typeface="Century Gothic" panose="020B0502020202020204" pitchFamily="34" charset="0"/>
              </a:rPr>
              <a:t>    HNO</a:t>
            </a:r>
            <a:r>
              <a:rPr lang="en-GB" sz="2400" baseline="-25000" dirty="0">
                <a:latin typeface="Century Gothic" panose="020B0502020202020204" pitchFamily="34" charset="0"/>
              </a:rPr>
              <a:t>3</a:t>
            </a:r>
            <a:r>
              <a:rPr lang="en-GB" sz="2400" dirty="0">
                <a:latin typeface="Century Gothic" panose="020B0502020202020204" pitchFamily="34" charset="0"/>
              </a:rPr>
              <a:t>   H</a:t>
            </a:r>
            <a:r>
              <a:rPr lang="en-GB" sz="2400" baseline="-25000" dirty="0">
                <a:latin typeface="Century Gothic" panose="020B0502020202020204" pitchFamily="34" charset="0"/>
              </a:rPr>
              <a:t>2</a:t>
            </a:r>
            <a:r>
              <a:rPr lang="en-GB" sz="2400" dirty="0">
                <a:latin typeface="Century Gothic" panose="020B0502020202020204" pitchFamily="34" charset="0"/>
              </a:rPr>
              <a:t>SO</a:t>
            </a:r>
            <a:r>
              <a:rPr lang="en-GB" sz="2400" baseline="-25000" dirty="0">
                <a:latin typeface="Century Gothic" panose="020B0502020202020204" pitchFamily="34" charset="0"/>
              </a:rPr>
              <a:t>4</a:t>
            </a:r>
            <a:r>
              <a:rPr lang="en-GB" sz="2400" dirty="0">
                <a:latin typeface="Century Gothic" panose="020B0502020202020204" pitchFamily="34" charset="0"/>
              </a:rPr>
              <a:t> </a:t>
            </a:r>
          </a:p>
          <a:p>
            <a:r>
              <a:rPr lang="en-GB" sz="2400" dirty="0">
                <a:latin typeface="Century Gothic" panose="020B0502020202020204" pitchFamily="34" charset="0"/>
              </a:rPr>
              <a:t>  </a:t>
            </a:r>
          </a:p>
        </p:txBody>
      </p:sp>
      <p:sp>
        <p:nvSpPr>
          <p:cNvPr id="21" name="TextBox 20">
            <a:extLst>
              <a:ext uri="{FF2B5EF4-FFF2-40B4-BE49-F238E27FC236}">
                <a16:creationId xmlns:a16="http://schemas.microsoft.com/office/drawing/2014/main" id="{479B72FF-095D-8549-9DF6-51F8D7C5B85E}"/>
              </a:ext>
            </a:extLst>
          </p:cNvPr>
          <p:cNvSpPr txBox="1"/>
          <p:nvPr/>
        </p:nvSpPr>
        <p:spPr>
          <a:xfrm>
            <a:off x="944150" y="2744994"/>
            <a:ext cx="7851017"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Magnesium nitrate and hydrogen</a:t>
            </a:r>
          </a:p>
        </p:txBody>
      </p:sp>
      <p:sp>
        <p:nvSpPr>
          <p:cNvPr id="22" name="TextBox 21">
            <a:extLst>
              <a:ext uri="{FF2B5EF4-FFF2-40B4-BE49-F238E27FC236}">
                <a16:creationId xmlns:a16="http://schemas.microsoft.com/office/drawing/2014/main" id="{6D2CE0B9-4030-614E-9754-70E66C7D8E8E}"/>
              </a:ext>
            </a:extLst>
          </p:cNvPr>
          <p:cNvSpPr txBox="1"/>
          <p:nvPr/>
        </p:nvSpPr>
        <p:spPr>
          <a:xfrm>
            <a:off x="944150" y="3835108"/>
            <a:ext cx="7646635"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Sodium chloride and water</a:t>
            </a:r>
          </a:p>
        </p:txBody>
      </p:sp>
      <p:sp>
        <p:nvSpPr>
          <p:cNvPr id="23" name="TextBox 22">
            <a:extLst>
              <a:ext uri="{FF2B5EF4-FFF2-40B4-BE49-F238E27FC236}">
                <a16:creationId xmlns:a16="http://schemas.microsoft.com/office/drawing/2014/main" id="{921BBEB0-5A87-1544-8215-16D8FB86D5D5}"/>
              </a:ext>
            </a:extLst>
          </p:cNvPr>
          <p:cNvSpPr txBox="1"/>
          <p:nvPr/>
        </p:nvSpPr>
        <p:spPr>
          <a:xfrm>
            <a:off x="1046340" y="4562383"/>
            <a:ext cx="7646635"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pH 8 – pH 14</a:t>
            </a:r>
          </a:p>
        </p:txBody>
      </p:sp>
      <p:sp>
        <p:nvSpPr>
          <p:cNvPr id="9" name="TextBox 8">
            <a:extLst>
              <a:ext uri="{FF2B5EF4-FFF2-40B4-BE49-F238E27FC236}">
                <a16:creationId xmlns:a16="http://schemas.microsoft.com/office/drawing/2014/main" id="{AE848004-7516-4942-BC3A-ED183E4B0CF8}"/>
              </a:ext>
            </a:extLst>
          </p:cNvPr>
          <p:cNvSpPr txBox="1"/>
          <p:nvPr/>
        </p:nvSpPr>
        <p:spPr>
          <a:xfrm>
            <a:off x="1120613" y="1949061"/>
            <a:ext cx="1126763" cy="479371"/>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acid</a:t>
            </a:r>
          </a:p>
        </p:txBody>
      </p:sp>
      <p:sp>
        <p:nvSpPr>
          <p:cNvPr id="11" name="TextBox 10">
            <a:extLst>
              <a:ext uri="{FF2B5EF4-FFF2-40B4-BE49-F238E27FC236}">
                <a16:creationId xmlns:a16="http://schemas.microsoft.com/office/drawing/2014/main" id="{E828F310-101C-4555-8F2D-B2D9968FB77C}"/>
              </a:ext>
            </a:extLst>
          </p:cNvPr>
          <p:cNvSpPr txBox="1"/>
          <p:nvPr/>
        </p:nvSpPr>
        <p:spPr>
          <a:xfrm>
            <a:off x="6338040" y="1933161"/>
            <a:ext cx="1126763" cy="479371"/>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salt</a:t>
            </a:r>
          </a:p>
        </p:txBody>
      </p:sp>
      <p:sp>
        <p:nvSpPr>
          <p:cNvPr id="2" name="Rectangle 1">
            <a:extLst>
              <a:ext uri="{FF2B5EF4-FFF2-40B4-BE49-F238E27FC236}">
                <a16:creationId xmlns:a16="http://schemas.microsoft.com/office/drawing/2014/main" id="{62794EE8-FF3D-4993-B51C-AF6042FD9326}"/>
              </a:ext>
            </a:extLst>
          </p:cNvPr>
          <p:cNvSpPr/>
          <p:nvPr/>
        </p:nvSpPr>
        <p:spPr>
          <a:xfrm>
            <a:off x="8278275" y="4957306"/>
            <a:ext cx="2946400" cy="46166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TextBox 12">
            <a:extLst>
              <a:ext uri="{FF2B5EF4-FFF2-40B4-BE49-F238E27FC236}">
                <a16:creationId xmlns:a16="http://schemas.microsoft.com/office/drawing/2014/main" id="{16749FCE-1069-4B4B-95E7-6325DB4FBC93}"/>
              </a:ext>
            </a:extLst>
          </p:cNvPr>
          <p:cNvSpPr txBox="1"/>
          <p:nvPr/>
        </p:nvSpPr>
        <p:spPr>
          <a:xfrm>
            <a:off x="2471242" y="5359768"/>
            <a:ext cx="3181273" cy="1200329"/>
          </a:xfrm>
          <a:prstGeom prst="rect">
            <a:avLst/>
          </a:prstGeom>
          <a:noFill/>
        </p:spPr>
        <p:txBody>
          <a:bodyPr wrap="square">
            <a:spAutoFit/>
          </a:bodyPr>
          <a:lstStyle/>
          <a:p>
            <a:r>
              <a:rPr lang="en-GB" sz="2400" b="1" dirty="0">
                <a:latin typeface="Century Gothic" panose="020B0502020202020204" pitchFamily="34" charset="0"/>
              </a:rPr>
              <a:t>Nitric acid</a:t>
            </a:r>
          </a:p>
          <a:p>
            <a:r>
              <a:rPr lang="en-GB" sz="2400" b="1" dirty="0">
                <a:latin typeface="Century Gothic" panose="020B0502020202020204" pitchFamily="34" charset="0"/>
              </a:rPr>
              <a:t>Hydrochloric acid</a:t>
            </a:r>
          </a:p>
          <a:p>
            <a:r>
              <a:rPr lang="en-GB" sz="2400" b="1" dirty="0">
                <a:latin typeface="Century Gothic" panose="020B0502020202020204" pitchFamily="34" charset="0"/>
              </a:rPr>
              <a:t>Sulfuric acid</a:t>
            </a:r>
            <a:r>
              <a:rPr lang="en-GB" sz="1800" dirty="0">
                <a:latin typeface="Century Gothic" panose="020B0502020202020204" pitchFamily="34" charset="0"/>
              </a:rPr>
              <a:t>	</a:t>
            </a:r>
          </a:p>
        </p:txBody>
      </p:sp>
      <p:sp>
        <p:nvSpPr>
          <p:cNvPr id="14" name="TextBox 13">
            <a:extLst>
              <a:ext uri="{FF2B5EF4-FFF2-40B4-BE49-F238E27FC236}">
                <a16:creationId xmlns:a16="http://schemas.microsoft.com/office/drawing/2014/main" id="{B5045AD3-7AF5-40C6-A825-A7C2924C6FB5}"/>
              </a:ext>
            </a:extLst>
          </p:cNvPr>
          <p:cNvSpPr txBox="1"/>
          <p:nvPr/>
        </p:nvSpPr>
        <p:spPr>
          <a:xfrm>
            <a:off x="1154886" y="5321037"/>
            <a:ext cx="1316356"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HNO</a:t>
            </a:r>
            <a:r>
              <a:rPr lang="en-GB" sz="2400" b="1" baseline="-25000" dirty="0">
                <a:solidFill>
                  <a:schemeClr val="accent1"/>
                </a:solidFill>
                <a:latin typeface="Century Gothic" panose="020B0502020202020204" pitchFamily="34" charset="0"/>
              </a:rPr>
              <a:t>3</a:t>
            </a:r>
          </a:p>
        </p:txBody>
      </p:sp>
      <p:sp>
        <p:nvSpPr>
          <p:cNvPr id="15" name="TextBox 14">
            <a:extLst>
              <a:ext uri="{FF2B5EF4-FFF2-40B4-BE49-F238E27FC236}">
                <a16:creationId xmlns:a16="http://schemas.microsoft.com/office/drawing/2014/main" id="{DFE5F158-AA69-45FF-AA3C-7CC0D9B1E82A}"/>
              </a:ext>
            </a:extLst>
          </p:cNvPr>
          <p:cNvSpPr txBox="1"/>
          <p:nvPr/>
        </p:nvSpPr>
        <p:spPr>
          <a:xfrm>
            <a:off x="1182509" y="5672926"/>
            <a:ext cx="1316356"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HC</a:t>
            </a:r>
            <a:r>
              <a:rPr lang="en-GB" sz="2400" b="1" dirty="0">
                <a:solidFill>
                  <a:schemeClr val="accent1"/>
                </a:solidFill>
                <a:latin typeface="PT Sans" panose="020B0503020203020204" pitchFamily="34" charset="77"/>
              </a:rPr>
              <a:t>l</a:t>
            </a:r>
            <a:endParaRPr lang="en-GB" sz="2400" b="1" baseline="-25000" dirty="0">
              <a:solidFill>
                <a:schemeClr val="accent1"/>
              </a:solidFill>
              <a:latin typeface="PT Sans" panose="020B0503020203020204" pitchFamily="34" charset="77"/>
            </a:endParaRPr>
          </a:p>
        </p:txBody>
      </p:sp>
      <p:sp>
        <p:nvSpPr>
          <p:cNvPr id="16" name="TextBox 15">
            <a:extLst>
              <a:ext uri="{FF2B5EF4-FFF2-40B4-BE49-F238E27FC236}">
                <a16:creationId xmlns:a16="http://schemas.microsoft.com/office/drawing/2014/main" id="{3CD53374-AF5F-4A03-97A6-4F039A21DC55}"/>
              </a:ext>
            </a:extLst>
          </p:cNvPr>
          <p:cNvSpPr txBox="1"/>
          <p:nvPr/>
        </p:nvSpPr>
        <p:spPr>
          <a:xfrm>
            <a:off x="1189812" y="6023249"/>
            <a:ext cx="1316356"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H</a:t>
            </a:r>
            <a:r>
              <a:rPr lang="en-GB" sz="2400" b="1" baseline="-25000" dirty="0">
                <a:solidFill>
                  <a:schemeClr val="accent1"/>
                </a:solidFill>
                <a:latin typeface="Century Gothic" panose="020B0502020202020204" pitchFamily="34" charset="0"/>
              </a:rPr>
              <a:t>2</a:t>
            </a:r>
            <a:r>
              <a:rPr lang="en-GB" sz="2400" b="1" dirty="0">
                <a:solidFill>
                  <a:schemeClr val="accent1"/>
                </a:solidFill>
                <a:latin typeface="Century Gothic" panose="020B0502020202020204" pitchFamily="34" charset="0"/>
              </a:rPr>
              <a:t>SO</a:t>
            </a:r>
            <a:r>
              <a:rPr lang="en-GB" sz="2400" b="1" baseline="-25000" dirty="0">
                <a:solidFill>
                  <a:schemeClr val="accent1"/>
                </a:solidFill>
                <a:latin typeface="Century Gothic" panose="020B0502020202020204" pitchFamily="34" charset="0"/>
              </a:rPr>
              <a:t>4</a:t>
            </a:r>
          </a:p>
        </p:txBody>
      </p:sp>
      <p:sp>
        <p:nvSpPr>
          <p:cNvPr id="3" name="Title 2">
            <a:extLst>
              <a:ext uri="{FF2B5EF4-FFF2-40B4-BE49-F238E27FC236}">
                <a16:creationId xmlns:a16="http://schemas.microsoft.com/office/drawing/2014/main" id="{4F8DDF6F-AEAD-A23F-991A-9665BFE696E0}"/>
              </a:ext>
            </a:extLst>
          </p:cNvPr>
          <p:cNvSpPr>
            <a:spLocks noGrp="1"/>
          </p:cNvSpPr>
          <p:nvPr>
            <p:ph type="title"/>
          </p:nvPr>
        </p:nvSpPr>
        <p:spPr/>
        <p:txBody>
          <a:bodyPr/>
          <a:lstStyle/>
          <a:p>
            <a:r>
              <a:rPr lang="en-GB" u="sng" dirty="0">
                <a:latin typeface="Century Gothic" panose="020B0502020202020204" pitchFamily="34" charset="0"/>
              </a:rPr>
              <a:t>Soluble Salts</a:t>
            </a:r>
          </a:p>
        </p:txBody>
      </p:sp>
      <p:pic>
        <p:nvPicPr>
          <p:cNvPr id="4" name="Picture 3" descr="Icon&#10;&#10;Description automatically generated">
            <a:extLst>
              <a:ext uri="{FF2B5EF4-FFF2-40B4-BE49-F238E27FC236}">
                <a16:creationId xmlns:a16="http://schemas.microsoft.com/office/drawing/2014/main" id="{270FED9B-310D-4152-931D-B4F9ACAF369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0461237" y="5798492"/>
            <a:ext cx="1145669" cy="547730"/>
          </a:xfrm>
          <a:prstGeom prst="rect">
            <a:avLst/>
          </a:prstGeom>
        </p:spPr>
      </p:pic>
    </p:spTree>
    <p:extLst>
      <p:ext uri="{BB962C8B-B14F-4D97-AF65-F5344CB8AC3E}">
        <p14:creationId xmlns:p14="http://schemas.microsoft.com/office/powerpoint/2010/main" val="315428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9" grpId="0"/>
      <p:bldP spid="11" grpId="0"/>
      <p:bldP spid="14" grpId="0"/>
      <p:bldP spid="15" grpId="0"/>
      <p:bldP spid="16" grpId="0"/>
    </p:bld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6594C-8E83-6446-A6E1-59FC596AED74}"/>
              </a:ext>
            </a:extLst>
          </p:cNvPr>
          <p:cNvSpPr>
            <a:spLocks noGrp="1"/>
          </p:cNvSpPr>
          <p:nvPr>
            <p:ph type="title"/>
          </p:nvPr>
        </p:nvSpPr>
        <p:spPr/>
        <p:txBody>
          <a:bodyPr/>
          <a:lstStyle/>
          <a:p>
            <a:r>
              <a:rPr lang="en-GB" sz="2400" dirty="0">
                <a:solidFill>
                  <a:schemeClr val="dk1"/>
                </a:solidFill>
                <a:latin typeface="Century Gothic"/>
                <a:ea typeface="Century Gothic"/>
                <a:cs typeface="Century Gothic"/>
                <a:sym typeface="Century Gothic"/>
              </a:rPr>
              <a:t>Copy and complete these word equations</a:t>
            </a:r>
            <a:endParaRPr lang="en-US" dirty="0">
              <a:latin typeface="Century Gothic" panose="020B0502020202020204" pitchFamily="34" charset="0"/>
            </a:endParaRPr>
          </a:p>
        </p:txBody>
      </p:sp>
      <p:sp>
        <p:nvSpPr>
          <p:cNvPr id="3" name="TextBox 2">
            <a:extLst>
              <a:ext uri="{FF2B5EF4-FFF2-40B4-BE49-F238E27FC236}">
                <a16:creationId xmlns:a16="http://schemas.microsoft.com/office/drawing/2014/main" id="{F2ADD5CA-D5E7-404A-9978-9512F4E872E1}"/>
              </a:ext>
            </a:extLst>
          </p:cNvPr>
          <p:cNvSpPr txBox="1"/>
          <p:nvPr/>
        </p:nvSpPr>
        <p:spPr>
          <a:xfrm>
            <a:off x="305060" y="1183313"/>
            <a:ext cx="11358620" cy="4524315"/>
          </a:xfrm>
          <a:prstGeom prst="rect">
            <a:avLst/>
          </a:prstGeom>
          <a:noFill/>
        </p:spPr>
        <p:txBody>
          <a:bodyPr wrap="square" rtlCol="0">
            <a:spAutoFit/>
          </a:bodyPr>
          <a:lstStyle/>
          <a:p>
            <a:pPr marL="457200" indent="-457200">
              <a:buAutoNum type="arabicPeriod"/>
            </a:pPr>
            <a:r>
              <a:rPr lang="en-US" sz="2400" dirty="0">
                <a:latin typeface="Century Gothic" panose="020B0502020202020204" pitchFamily="34" charset="0"/>
              </a:rPr>
              <a:t>Copper oxide + hydrochloric acid </a:t>
            </a:r>
            <a:r>
              <a:rPr lang="en-GB" sz="2400" b="1" dirty="0">
                <a:latin typeface="Century Gothic" panose="020B0502020202020204" pitchFamily="34" charset="0"/>
              </a:rPr>
              <a:t>→ </a:t>
            </a:r>
            <a:r>
              <a:rPr lang="en-GB" sz="2400" dirty="0">
                <a:latin typeface="Century Gothic" panose="020B0502020202020204" pitchFamily="34" charset="0"/>
              </a:rPr>
              <a:t>copper chloride + water</a:t>
            </a:r>
          </a:p>
          <a:p>
            <a:pPr marL="457200" indent="-457200">
              <a:buAutoNum type="arabicPeriod"/>
            </a:pPr>
            <a:endParaRPr lang="en-GB" sz="2400" dirty="0">
              <a:latin typeface="Century Gothic" panose="020B0502020202020204" pitchFamily="34" charset="0"/>
            </a:endParaRPr>
          </a:p>
          <a:p>
            <a:pPr marL="457200" indent="-457200">
              <a:buAutoNum type="arabicPeriod"/>
            </a:pPr>
            <a:r>
              <a:rPr lang="en-US" sz="2400" dirty="0">
                <a:latin typeface="Century Gothic" panose="020B0502020202020204" pitchFamily="34" charset="0"/>
              </a:rPr>
              <a:t>Magnesium oxide + sulfuric acid </a:t>
            </a:r>
            <a:r>
              <a:rPr lang="en-GB" sz="2400" b="1" dirty="0">
                <a:latin typeface="Century Gothic" panose="020B0502020202020204" pitchFamily="34" charset="0"/>
              </a:rPr>
              <a:t>→ </a:t>
            </a:r>
            <a:r>
              <a:rPr lang="en-GB" sz="2400" dirty="0">
                <a:latin typeface="Century Gothic" panose="020B0502020202020204" pitchFamily="34" charset="0"/>
              </a:rPr>
              <a:t>________________ + ________________</a:t>
            </a:r>
          </a:p>
          <a:p>
            <a:pPr marL="457200" indent="-457200">
              <a:buAutoNum type="arabicPeriod"/>
            </a:pPr>
            <a:endParaRPr lang="en-GB" sz="2400" dirty="0">
              <a:latin typeface="Century Gothic" panose="020B0502020202020204" pitchFamily="34" charset="0"/>
            </a:endParaRPr>
          </a:p>
          <a:p>
            <a:pPr marL="457200" indent="-457200">
              <a:buFontTx/>
              <a:buAutoNum type="arabicPeriod"/>
            </a:pPr>
            <a:r>
              <a:rPr lang="en-US" sz="2400" dirty="0">
                <a:latin typeface="Century Gothic" panose="020B0502020202020204" pitchFamily="34" charset="0"/>
              </a:rPr>
              <a:t>Potassium hydroxide + nitric acid </a:t>
            </a:r>
            <a:r>
              <a:rPr lang="en-GB" sz="2400" b="1" dirty="0">
                <a:latin typeface="Century Gothic" panose="020B0502020202020204" pitchFamily="34" charset="0"/>
              </a:rPr>
              <a:t>→ </a:t>
            </a:r>
            <a:r>
              <a:rPr lang="en-GB" sz="2400" dirty="0">
                <a:latin typeface="Century Gothic" panose="020B0502020202020204" pitchFamily="34" charset="0"/>
              </a:rPr>
              <a:t>________________ + ________________</a:t>
            </a:r>
          </a:p>
          <a:p>
            <a:pPr marL="457200" indent="-457200">
              <a:buAutoNum type="arabicPeriod"/>
            </a:pPr>
            <a:endParaRPr lang="en-US" sz="2400" dirty="0">
              <a:latin typeface="Century Gothic" panose="020B0502020202020204" pitchFamily="34" charset="0"/>
            </a:endParaRPr>
          </a:p>
          <a:p>
            <a:pPr marL="457200" indent="-457200">
              <a:buFontTx/>
              <a:buAutoNum type="arabicPeriod"/>
            </a:pPr>
            <a:r>
              <a:rPr lang="en-US" sz="2400" dirty="0">
                <a:latin typeface="Century Gothic" panose="020B0502020202020204" pitchFamily="34" charset="0"/>
              </a:rPr>
              <a:t>Calcium oxide + sulfuric acid </a:t>
            </a:r>
            <a:r>
              <a:rPr lang="en-GB" sz="2400" b="1" dirty="0">
                <a:latin typeface="Century Gothic" panose="020B0502020202020204" pitchFamily="34" charset="0"/>
              </a:rPr>
              <a:t>→ </a:t>
            </a:r>
            <a:r>
              <a:rPr lang="en-GB" sz="2400" dirty="0">
                <a:latin typeface="Century Gothic" panose="020B0502020202020204" pitchFamily="34" charset="0"/>
              </a:rPr>
              <a:t>________________ + ________________</a:t>
            </a:r>
          </a:p>
          <a:p>
            <a:pPr marL="457200" indent="-457200">
              <a:buAutoNum type="arabicPeriod"/>
            </a:pPr>
            <a:endParaRPr lang="en-US" sz="2400" dirty="0">
              <a:latin typeface="Century Gothic" panose="020B0502020202020204" pitchFamily="34" charset="0"/>
            </a:endParaRPr>
          </a:p>
          <a:p>
            <a:pPr marL="457200" indent="-457200">
              <a:buFontTx/>
              <a:buAutoNum type="arabicPeriod"/>
            </a:pPr>
            <a:r>
              <a:rPr lang="en-GB" sz="2400" dirty="0">
                <a:latin typeface="Century Gothic" panose="020B0502020202020204" pitchFamily="34" charset="0"/>
              </a:rPr>
              <a:t>________________ </a:t>
            </a:r>
            <a:r>
              <a:rPr lang="en-US" sz="2400" dirty="0">
                <a:latin typeface="Century Gothic" panose="020B0502020202020204" pitchFamily="34" charset="0"/>
              </a:rPr>
              <a:t>+ </a:t>
            </a:r>
            <a:r>
              <a:rPr lang="en-GB" sz="2400" dirty="0">
                <a:latin typeface="Century Gothic" panose="020B0502020202020204" pitchFamily="34" charset="0"/>
              </a:rPr>
              <a:t>________________ </a:t>
            </a:r>
            <a:r>
              <a:rPr lang="en-GB" sz="2400" b="1" dirty="0">
                <a:latin typeface="Century Gothic" panose="020B0502020202020204" pitchFamily="34" charset="0"/>
              </a:rPr>
              <a:t>→ </a:t>
            </a:r>
            <a:r>
              <a:rPr lang="en-GB" sz="2400" dirty="0">
                <a:latin typeface="Century Gothic" panose="020B0502020202020204" pitchFamily="34" charset="0"/>
              </a:rPr>
              <a:t>lead chloride + water</a:t>
            </a:r>
          </a:p>
          <a:p>
            <a:pPr marL="457200" indent="-457200">
              <a:buAutoNum type="arabicPeriod"/>
            </a:pPr>
            <a:endParaRPr lang="en-US" sz="2400" dirty="0">
              <a:latin typeface="Century Gothic" panose="020B0502020202020204" pitchFamily="34" charset="0"/>
            </a:endParaRPr>
          </a:p>
          <a:p>
            <a:pPr marL="457200" indent="-457200">
              <a:buFontTx/>
              <a:buAutoNum type="arabicPeriod"/>
            </a:pPr>
            <a:r>
              <a:rPr lang="en-GB" sz="2400" dirty="0">
                <a:latin typeface="Century Gothic" panose="020B0502020202020204" pitchFamily="34" charset="0"/>
              </a:rPr>
              <a:t>____________ </a:t>
            </a:r>
            <a:r>
              <a:rPr lang="en-US" sz="2400" dirty="0">
                <a:latin typeface="Century Gothic" panose="020B0502020202020204" pitchFamily="34" charset="0"/>
              </a:rPr>
              <a:t>+ </a:t>
            </a:r>
            <a:r>
              <a:rPr lang="en-GB" sz="2400" dirty="0">
                <a:latin typeface="Century Gothic" panose="020B0502020202020204" pitchFamily="34" charset="0"/>
              </a:rPr>
              <a:t>_____________ </a:t>
            </a:r>
            <a:r>
              <a:rPr lang="en-GB" sz="2400" b="1" dirty="0">
                <a:latin typeface="Century Gothic" panose="020B0502020202020204" pitchFamily="34" charset="0"/>
              </a:rPr>
              <a:t>→ </a:t>
            </a:r>
            <a:r>
              <a:rPr lang="en-GB" sz="2400" dirty="0">
                <a:latin typeface="Century Gothic" panose="020B0502020202020204" pitchFamily="34" charset="0"/>
              </a:rPr>
              <a:t>copper sulfate + water + carbon dioxide</a:t>
            </a:r>
          </a:p>
          <a:p>
            <a:pPr marL="457200" indent="-457200">
              <a:buAutoNum type="arabicPeriod"/>
            </a:pPr>
            <a:endParaRPr lang="en-US" sz="2400" dirty="0">
              <a:latin typeface="Century Gothic" panose="020B0502020202020204" pitchFamily="34" charset="0"/>
            </a:endParaRPr>
          </a:p>
        </p:txBody>
      </p:sp>
      <p:sp>
        <p:nvSpPr>
          <p:cNvPr id="4" name="Google Shape;182;p5">
            <a:extLst>
              <a:ext uri="{FF2B5EF4-FFF2-40B4-BE49-F238E27FC236}">
                <a16:creationId xmlns:a16="http://schemas.microsoft.com/office/drawing/2014/main" id="{CD5890CC-2847-467B-8D16-B59E4F3B7820}"/>
              </a:ext>
            </a:extLst>
          </p:cNvPr>
          <p:cNvSpPr txBox="1"/>
          <p:nvPr/>
        </p:nvSpPr>
        <p:spPr>
          <a:xfrm>
            <a:off x="5887224" y="1767840"/>
            <a:ext cx="3023662" cy="4727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2400" b="1" dirty="0">
                <a:solidFill>
                  <a:schemeClr val="accent1"/>
                </a:solidFill>
                <a:latin typeface="Century Gothic"/>
                <a:ea typeface="Century Gothic"/>
                <a:cs typeface="Century Gothic"/>
                <a:sym typeface="Century Gothic"/>
              </a:rPr>
              <a:t>magnesium sulfate</a:t>
            </a:r>
            <a:endParaRPr b="1" dirty="0">
              <a:solidFill>
                <a:schemeClr val="accent1"/>
              </a:solidFill>
            </a:endParaRPr>
          </a:p>
        </p:txBody>
      </p:sp>
      <p:sp>
        <p:nvSpPr>
          <p:cNvPr id="5" name="Google Shape;182;p5">
            <a:extLst>
              <a:ext uri="{FF2B5EF4-FFF2-40B4-BE49-F238E27FC236}">
                <a16:creationId xmlns:a16="http://schemas.microsoft.com/office/drawing/2014/main" id="{733743B1-7EF3-4DF5-9775-3C071AC2B373}"/>
              </a:ext>
            </a:extLst>
          </p:cNvPr>
          <p:cNvSpPr txBox="1"/>
          <p:nvPr/>
        </p:nvSpPr>
        <p:spPr>
          <a:xfrm>
            <a:off x="9493458" y="1767840"/>
            <a:ext cx="1194862" cy="4727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2400" b="1" dirty="0">
                <a:solidFill>
                  <a:schemeClr val="accent1"/>
                </a:solidFill>
                <a:latin typeface="Century Gothic"/>
                <a:ea typeface="Century Gothic"/>
                <a:cs typeface="Century Gothic"/>
                <a:sym typeface="Century Gothic"/>
              </a:rPr>
              <a:t>water</a:t>
            </a:r>
            <a:endParaRPr b="1" dirty="0">
              <a:solidFill>
                <a:schemeClr val="accent1"/>
              </a:solidFill>
            </a:endParaRPr>
          </a:p>
        </p:txBody>
      </p:sp>
      <p:sp>
        <p:nvSpPr>
          <p:cNvPr id="6" name="Google Shape;182;p5">
            <a:extLst>
              <a:ext uri="{FF2B5EF4-FFF2-40B4-BE49-F238E27FC236}">
                <a16:creationId xmlns:a16="http://schemas.microsoft.com/office/drawing/2014/main" id="{0F8E4B39-BB52-4399-A6C0-402B3E980049}"/>
              </a:ext>
            </a:extLst>
          </p:cNvPr>
          <p:cNvSpPr txBox="1"/>
          <p:nvPr/>
        </p:nvSpPr>
        <p:spPr>
          <a:xfrm>
            <a:off x="6096000" y="2487656"/>
            <a:ext cx="3023662" cy="4727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2400" b="1" dirty="0">
                <a:solidFill>
                  <a:schemeClr val="accent1"/>
                </a:solidFill>
                <a:latin typeface="Century Gothic"/>
                <a:ea typeface="Century Gothic"/>
                <a:cs typeface="Century Gothic"/>
                <a:sym typeface="Century Gothic"/>
              </a:rPr>
              <a:t>potassium nitrate</a:t>
            </a:r>
            <a:endParaRPr b="1" dirty="0">
              <a:solidFill>
                <a:schemeClr val="accent1"/>
              </a:solidFill>
            </a:endParaRPr>
          </a:p>
        </p:txBody>
      </p:sp>
      <p:sp>
        <p:nvSpPr>
          <p:cNvPr id="7" name="Google Shape;182;p5">
            <a:extLst>
              <a:ext uri="{FF2B5EF4-FFF2-40B4-BE49-F238E27FC236}">
                <a16:creationId xmlns:a16="http://schemas.microsoft.com/office/drawing/2014/main" id="{141471FF-520C-4F44-8F98-AE5B8921DB2F}"/>
              </a:ext>
            </a:extLst>
          </p:cNvPr>
          <p:cNvSpPr txBox="1"/>
          <p:nvPr/>
        </p:nvSpPr>
        <p:spPr>
          <a:xfrm>
            <a:off x="9525947" y="2487656"/>
            <a:ext cx="1194862" cy="4727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2400" b="1" dirty="0">
                <a:solidFill>
                  <a:schemeClr val="accent1"/>
                </a:solidFill>
                <a:latin typeface="Century Gothic"/>
                <a:ea typeface="Century Gothic"/>
                <a:cs typeface="Century Gothic"/>
                <a:sym typeface="Century Gothic"/>
              </a:rPr>
              <a:t>water</a:t>
            </a:r>
            <a:endParaRPr b="1" dirty="0">
              <a:solidFill>
                <a:schemeClr val="accent1"/>
              </a:solidFill>
            </a:endParaRPr>
          </a:p>
        </p:txBody>
      </p:sp>
      <p:sp>
        <p:nvSpPr>
          <p:cNvPr id="8" name="Google Shape;182;p5">
            <a:extLst>
              <a:ext uri="{FF2B5EF4-FFF2-40B4-BE49-F238E27FC236}">
                <a16:creationId xmlns:a16="http://schemas.microsoft.com/office/drawing/2014/main" id="{E666299B-E558-4E3E-8041-91693E22F7BE}"/>
              </a:ext>
            </a:extLst>
          </p:cNvPr>
          <p:cNvSpPr txBox="1"/>
          <p:nvPr/>
        </p:nvSpPr>
        <p:spPr>
          <a:xfrm>
            <a:off x="5455920" y="3326097"/>
            <a:ext cx="3023662" cy="46162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2400" b="1" dirty="0">
                <a:solidFill>
                  <a:schemeClr val="accent1"/>
                </a:solidFill>
                <a:latin typeface="Century Gothic"/>
                <a:ea typeface="Century Gothic"/>
                <a:cs typeface="Century Gothic"/>
                <a:sym typeface="Century Gothic"/>
              </a:rPr>
              <a:t>calcium sulfate</a:t>
            </a:r>
            <a:endParaRPr b="1" dirty="0">
              <a:solidFill>
                <a:schemeClr val="accent1"/>
              </a:solidFill>
            </a:endParaRPr>
          </a:p>
        </p:txBody>
      </p:sp>
      <p:sp>
        <p:nvSpPr>
          <p:cNvPr id="9" name="Google Shape;182;p5">
            <a:extLst>
              <a:ext uri="{FF2B5EF4-FFF2-40B4-BE49-F238E27FC236}">
                <a16:creationId xmlns:a16="http://schemas.microsoft.com/office/drawing/2014/main" id="{6FFE0849-381D-4946-9C53-1021C3953EBE}"/>
              </a:ext>
            </a:extLst>
          </p:cNvPr>
          <p:cNvSpPr txBox="1"/>
          <p:nvPr/>
        </p:nvSpPr>
        <p:spPr>
          <a:xfrm>
            <a:off x="8876769" y="3326097"/>
            <a:ext cx="1194862" cy="4727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2400" b="1" dirty="0">
                <a:solidFill>
                  <a:schemeClr val="accent1"/>
                </a:solidFill>
                <a:latin typeface="Century Gothic"/>
                <a:ea typeface="Century Gothic"/>
                <a:cs typeface="Century Gothic"/>
                <a:sym typeface="Century Gothic"/>
              </a:rPr>
              <a:t>water</a:t>
            </a:r>
            <a:endParaRPr b="1" dirty="0">
              <a:solidFill>
                <a:schemeClr val="accent1"/>
              </a:solidFill>
            </a:endParaRPr>
          </a:p>
        </p:txBody>
      </p:sp>
      <p:sp>
        <p:nvSpPr>
          <p:cNvPr id="10" name="Google Shape;182;p5">
            <a:extLst>
              <a:ext uri="{FF2B5EF4-FFF2-40B4-BE49-F238E27FC236}">
                <a16:creationId xmlns:a16="http://schemas.microsoft.com/office/drawing/2014/main" id="{9DBB87BE-A1A4-4E3F-A883-DA6C387A0AAD}"/>
              </a:ext>
            </a:extLst>
          </p:cNvPr>
          <p:cNvSpPr txBox="1"/>
          <p:nvPr/>
        </p:nvSpPr>
        <p:spPr>
          <a:xfrm>
            <a:off x="792480" y="3737927"/>
            <a:ext cx="3576320" cy="83095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2400" b="1" dirty="0">
                <a:solidFill>
                  <a:schemeClr val="accent1"/>
                </a:solidFill>
                <a:latin typeface="Century Gothic"/>
                <a:ea typeface="Century Gothic"/>
                <a:cs typeface="Century Gothic"/>
                <a:sym typeface="Century Gothic"/>
              </a:rPr>
              <a:t>Lead oxide or</a:t>
            </a:r>
          </a:p>
          <a:p>
            <a:pPr marL="0" marR="0" lvl="0" indent="0" algn="l" rtl="0">
              <a:spcBef>
                <a:spcPts val="0"/>
              </a:spcBef>
              <a:spcAft>
                <a:spcPts val="0"/>
              </a:spcAft>
              <a:buNone/>
            </a:pPr>
            <a:r>
              <a:rPr lang="en-GB" sz="2400" b="1" dirty="0">
                <a:solidFill>
                  <a:schemeClr val="accent1"/>
                </a:solidFill>
                <a:latin typeface="Century Gothic"/>
                <a:ea typeface="Century Gothic"/>
                <a:cs typeface="Century Gothic"/>
                <a:sym typeface="Century Gothic"/>
              </a:rPr>
              <a:t>Lead hydroxide</a:t>
            </a:r>
            <a:endParaRPr b="1" dirty="0">
              <a:solidFill>
                <a:schemeClr val="accent1"/>
              </a:solidFill>
            </a:endParaRPr>
          </a:p>
        </p:txBody>
      </p:sp>
      <p:sp>
        <p:nvSpPr>
          <p:cNvPr id="11" name="Google Shape;182;p5">
            <a:extLst>
              <a:ext uri="{FF2B5EF4-FFF2-40B4-BE49-F238E27FC236}">
                <a16:creationId xmlns:a16="http://schemas.microsoft.com/office/drawing/2014/main" id="{E1D55AD8-5A5F-4F14-A601-27FCC3FB8EBF}"/>
              </a:ext>
            </a:extLst>
          </p:cNvPr>
          <p:cNvSpPr txBox="1"/>
          <p:nvPr/>
        </p:nvSpPr>
        <p:spPr>
          <a:xfrm>
            <a:off x="3480747" y="4067019"/>
            <a:ext cx="3023662" cy="4727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2400" b="1" dirty="0">
                <a:solidFill>
                  <a:schemeClr val="accent1"/>
                </a:solidFill>
                <a:latin typeface="Century Gothic"/>
                <a:ea typeface="Century Gothic"/>
                <a:cs typeface="Century Gothic"/>
                <a:sym typeface="Century Gothic"/>
              </a:rPr>
              <a:t>hydrochloric acid</a:t>
            </a:r>
            <a:endParaRPr b="1" dirty="0">
              <a:solidFill>
                <a:schemeClr val="accent1"/>
              </a:solidFill>
            </a:endParaRPr>
          </a:p>
        </p:txBody>
      </p:sp>
      <p:sp>
        <p:nvSpPr>
          <p:cNvPr id="12" name="Google Shape;182;p5">
            <a:extLst>
              <a:ext uri="{FF2B5EF4-FFF2-40B4-BE49-F238E27FC236}">
                <a16:creationId xmlns:a16="http://schemas.microsoft.com/office/drawing/2014/main" id="{D69A0663-5A3F-4CE0-A745-B44F753E4160}"/>
              </a:ext>
            </a:extLst>
          </p:cNvPr>
          <p:cNvSpPr txBox="1"/>
          <p:nvPr/>
        </p:nvSpPr>
        <p:spPr>
          <a:xfrm>
            <a:off x="1068809" y="4737314"/>
            <a:ext cx="1897911" cy="83095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2400" b="1" dirty="0">
                <a:solidFill>
                  <a:schemeClr val="accent1"/>
                </a:solidFill>
                <a:latin typeface="Century Gothic"/>
                <a:ea typeface="Century Gothic"/>
                <a:cs typeface="Century Gothic"/>
                <a:sym typeface="Century Gothic"/>
              </a:rPr>
              <a:t>Copper </a:t>
            </a:r>
          </a:p>
          <a:p>
            <a:pPr marL="0" marR="0" lvl="0" indent="0" algn="l" rtl="0">
              <a:spcBef>
                <a:spcPts val="0"/>
              </a:spcBef>
              <a:spcAft>
                <a:spcPts val="0"/>
              </a:spcAft>
              <a:buNone/>
            </a:pPr>
            <a:r>
              <a:rPr lang="en-GB" sz="2400" b="1" dirty="0">
                <a:solidFill>
                  <a:schemeClr val="accent1"/>
                </a:solidFill>
                <a:latin typeface="Century Gothic"/>
                <a:ea typeface="Century Gothic"/>
                <a:cs typeface="Century Gothic"/>
                <a:sym typeface="Century Gothic"/>
              </a:rPr>
              <a:t>carbonate</a:t>
            </a:r>
            <a:endParaRPr b="1" dirty="0">
              <a:solidFill>
                <a:schemeClr val="accent1"/>
              </a:solidFill>
            </a:endParaRPr>
          </a:p>
        </p:txBody>
      </p:sp>
      <p:sp>
        <p:nvSpPr>
          <p:cNvPr id="13" name="Google Shape;182;p5">
            <a:extLst>
              <a:ext uri="{FF2B5EF4-FFF2-40B4-BE49-F238E27FC236}">
                <a16:creationId xmlns:a16="http://schemas.microsoft.com/office/drawing/2014/main" id="{577793CD-0D2C-45D2-8B48-D664EDDF6940}"/>
              </a:ext>
            </a:extLst>
          </p:cNvPr>
          <p:cNvSpPr txBox="1"/>
          <p:nvPr/>
        </p:nvSpPr>
        <p:spPr>
          <a:xfrm>
            <a:off x="3072338" y="4795802"/>
            <a:ext cx="3023662" cy="47279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2400" b="1" dirty="0">
                <a:solidFill>
                  <a:schemeClr val="accent1"/>
                </a:solidFill>
                <a:latin typeface="Century Gothic"/>
                <a:ea typeface="Century Gothic"/>
                <a:cs typeface="Century Gothic"/>
                <a:sym typeface="Century Gothic"/>
              </a:rPr>
              <a:t>sulfuric acid</a:t>
            </a:r>
            <a:endParaRPr b="1" dirty="0">
              <a:solidFill>
                <a:schemeClr val="accent1"/>
              </a:solidFill>
            </a:endParaRPr>
          </a:p>
        </p:txBody>
      </p:sp>
    </p:spTree>
    <p:extLst>
      <p:ext uri="{BB962C8B-B14F-4D97-AF65-F5344CB8AC3E}">
        <p14:creationId xmlns:p14="http://schemas.microsoft.com/office/powerpoint/2010/main" val="1625825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50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fade">
                                      <p:cBhvr>
                                        <p:cTn id="42" dur="500"/>
                                        <p:tgtEl>
                                          <p:spTgt spid="11"/>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fade">
                                      <p:cBhvr>
                                        <p:cTn id="5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6594C-8E83-6446-A6E1-59FC596AED74}"/>
              </a:ext>
            </a:extLst>
          </p:cNvPr>
          <p:cNvSpPr>
            <a:spLocks noGrp="1"/>
          </p:cNvSpPr>
          <p:nvPr>
            <p:ph type="title"/>
          </p:nvPr>
        </p:nvSpPr>
        <p:spPr/>
        <p:txBody>
          <a:bodyPr/>
          <a:lstStyle/>
          <a:p>
            <a:r>
              <a:rPr lang="en-US" dirty="0">
                <a:latin typeface="Century Gothic" panose="020B0502020202020204" pitchFamily="34" charset="0"/>
              </a:rPr>
              <a:t>Complete the worksheet</a:t>
            </a:r>
          </a:p>
        </p:txBody>
      </p:sp>
      <p:pic>
        <p:nvPicPr>
          <p:cNvPr id="8" name="Picture 7" descr="Table&#10;&#10;Description automatically generated">
            <a:extLst>
              <a:ext uri="{FF2B5EF4-FFF2-40B4-BE49-F238E27FC236}">
                <a16:creationId xmlns:a16="http://schemas.microsoft.com/office/drawing/2014/main" id="{73C3E61A-CBCC-2687-5DB7-72315FC3FF5A}"/>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303520" y="497305"/>
            <a:ext cx="4856480" cy="6858000"/>
          </a:xfrm>
          <a:prstGeom prst="rect">
            <a:avLst/>
          </a:prstGeom>
          <a:ln>
            <a:solidFill>
              <a:schemeClr val="tx1"/>
            </a:solidFill>
          </a:ln>
        </p:spPr>
      </p:pic>
      <p:pic>
        <p:nvPicPr>
          <p:cNvPr id="5" name="Picture 4" descr="Graphical user interface, application&#10;&#10;Description automatically generated">
            <a:extLst>
              <a:ext uri="{FF2B5EF4-FFF2-40B4-BE49-F238E27FC236}">
                <a16:creationId xmlns:a16="http://schemas.microsoft.com/office/drawing/2014/main" id="{521828A0-67E0-4A09-3E02-5A764A8A48DB}"/>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5724741" y="1217305"/>
            <a:ext cx="4849296" cy="6858000"/>
          </a:xfrm>
          <a:prstGeom prst="rect">
            <a:avLst/>
          </a:prstGeom>
          <a:ln>
            <a:solidFill>
              <a:schemeClr val="tx1"/>
            </a:solidFill>
          </a:ln>
        </p:spPr>
      </p:pic>
    </p:spTree>
    <p:extLst>
      <p:ext uri="{BB962C8B-B14F-4D97-AF65-F5344CB8AC3E}">
        <p14:creationId xmlns:p14="http://schemas.microsoft.com/office/powerpoint/2010/main" val="21832144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FBB65-F64A-0D4B-B7A3-E0D3BAA07173}"/>
              </a:ext>
            </a:extLst>
          </p:cNvPr>
          <p:cNvSpPr>
            <a:spLocks noGrp="1"/>
          </p:cNvSpPr>
          <p:nvPr>
            <p:ph type="title"/>
          </p:nvPr>
        </p:nvSpPr>
        <p:spPr/>
        <p:txBody>
          <a:bodyPr/>
          <a:lstStyle/>
          <a:p>
            <a:br>
              <a:rPr lang="en-US" dirty="0">
                <a:latin typeface="Century Gothic" panose="020B0502020202020204" pitchFamily="34" charset="0"/>
              </a:rPr>
            </a:br>
            <a:r>
              <a:rPr lang="en-US" dirty="0">
                <a:latin typeface="Century Gothic" panose="020B0502020202020204" pitchFamily="34" charset="0"/>
              </a:rPr>
              <a:t>Demonstration: Making an insoluble salt</a:t>
            </a:r>
          </a:p>
        </p:txBody>
      </p:sp>
      <p:sp>
        <p:nvSpPr>
          <p:cNvPr id="5" name="TextBox 4">
            <a:extLst>
              <a:ext uri="{FF2B5EF4-FFF2-40B4-BE49-F238E27FC236}">
                <a16:creationId xmlns:a16="http://schemas.microsoft.com/office/drawing/2014/main" id="{62200511-479E-2D4E-9CDA-BBCE90252EBB}"/>
              </a:ext>
            </a:extLst>
          </p:cNvPr>
          <p:cNvSpPr txBox="1"/>
          <p:nvPr/>
        </p:nvSpPr>
        <p:spPr>
          <a:xfrm>
            <a:off x="540000" y="1248507"/>
            <a:ext cx="5702538" cy="3046988"/>
          </a:xfrm>
          <a:prstGeom prst="rect">
            <a:avLst/>
          </a:prstGeom>
          <a:noFill/>
        </p:spPr>
        <p:txBody>
          <a:bodyPr wrap="square" rtlCol="0">
            <a:spAutoFit/>
          </a:bodyPr>
          <a:lstStyle/>
          <a:p>
            <a:r>
              <a:rPr lang="en-US" sz="2400" dirty="0">
                <a:latin typeface="Century Gothic" panose="020B0502020202020204" pitchFamily="34" charset="0"/>
              </a:rPr>
              <a:t>Watch the demonstration carefully.</a:t>
            </a:r>
          </a:p>
          <a:p>
            <a:endParaRPr lang="en-US" sz="2400" dirty="0">
              <a:latin typeface="Century Gothic" panose="020B0502020202020204" pitchFamily="34" charset="0"/>
            </a:endParaRPr>
          </a:p>
          <a:p>
            <a:r>
              <a:rPr lang="en-US" sz="2400" dirty="0">
                <a:latin typeface="Century Gothic" panose="020B0502020202020204" pitchFamily="34" charset="0"/>
              </a:rPr>
              <a:t>Can you name the products of this reaction?</a:t>
            </a:r>
          </a:p>
          <a:p>
            <a:endParaRPr lang="en-US" sz="2400" dirty="0">
              <a:latin typeface="Century Gothic" panose="020B0502020202020204" pitchFamily="34" charset="0"/>
            </a:endParaRPr>
          </a:p>
          <a:p>
            <a:endParaRPr lang="en-US" sz="2400" dirty="0">
              <a:latin typeface="Century Gothic" panose="020B0502020202020204" pitchFamily="34" charset="0"/>
            </a:endParaRPr>
          </a:p>
          <a:p>
            <a:r>
              <a:rPr lang="en-US" sz="2400" dirty="0">
                <a:latin typeface="Century Gothic" panose="020B0502020202020204" pitchFamily="34" charset="0"/>
              </a:rPr>
              <a:t>State whether each product is soluble or insoluble.</a:t>
            </a:r>
          </a:p>
        </p:txBody>
      </p:sp>
      <p:sp>
        <p:nvSpPr>
          <p:cNvPr id="6" name="TextBox 5">
            <a:extLst>
              <a:ext uri="{FF2B5EF4-FFF2-40B4-BE49-F238E27FC236}">
                <a16:creationId xmlns:a16="http://schemas.microsoft.com/office/drawing/2014/main" id="{A8ADA4BD-4C0C-1949-8E0C-B6E8DEAD39B6}"/>
              </a:ext>
            </a:extLst>
          </p:cNvPr>
          <p:cNvSpPr txBox="1"/>
          <p:nvPr/>
        </p:nvSpPr>
        <p:spPr>
          <a:xfrm>
            <a:off x="540000" y="2901462"/>
            <a:ext cx="5118709" cy="461665"/>
          </a:xfrm>
          <a:prstGeom prst="rect">
            <a:avLst/>
          </a:prstGeom>
          <a:noFill/>
        </p:spPr>
        <p:txBody>
          <a:bodyPr wrap="none" rtlCol="0">
            <a:spAutoFit/>
          </a:bodyPr>
          <a:lstStyle/>
          <a:p>
            <a:r>
              <a:rPr lang="en-US" sz="2400" b="1" dirty="0">
                <a:solidFill>
                  <a:schemeClr val="accent1"/>
                </a:solidFill>
                <a:latin typeface="Century Gothic" panose="020B0502020202020204" pitchFamily="34" charset="0"/>
              </a:rPr>
              <a:t>Silver chloride and sodium nitrate</a:t>
            </a:r>
          </a:p>
        </p:txBody>
      </p:sp>
      <p:sp>
        <p:nvSpPr>
          <p:cNvPr id="7" name="TextBox 6">
            <a:extLst>
              <a:ext uri="{FF2B5EF4-FFF2-40B4-BE49-F238E27FC236}">
                <a16:creationId xmlns:a16="http://schemas.microsoft.com/office/drawing/2014/main" id="{3482531A-4985-8648-96BB-45A7356DC948}"/>
              </a:ext>
            </a:extLst>
          </p:cNvPr>
          <p:cNvSpPr txBox="1"/>
          <p:nvPr/>
        </p:nvSpPr>
        <p:spPr>
          <a:xfrm>
            <a:off x="540000" y="4408504"/>
            <a:ext cx="4062331" cy="830997"/>
          </a:xfrm>
          <a:prstGeom prst="rect">
            <a:avLst/>
          </a:prstGeom>
          <a:noFill/>
        </p:spPr>
        <p:txBody>
          <a:bodyPr wrap="none" rtlCol="0">
            <a:spAutoFit/>
          </a:bodyPr>
          <a:lstStyle/>
          <a:p>
            <a:r>
              <a:rPr lang="en-US" sz="2400" b="1" dirty="0">
                <a:solidFill>
                  <a:schemeClr val="accent1"/>
                </a:solidFill>
                <a:latin typeface="Century Gothic" panose="020B0502020202020204" pitchFamily="34" charset="0"/>
              </a:rPr>
              <a:t>Silver chloride is insoluble.</a:t>
            </a:r>
          </a:p>
          <a:p>
            <a:r>
              <a:rPr lang="en-US" sz="2400" b="1" dirty="0">
                <a:solidFill>
                  <a:schemeClr val="accent1"/>
                </a:solidFill>
                <a:latin typeface="Century Gothic" panose="020B0502020202020204" pitchFamily="34" charset="0"/>
              </a:rPr>
              <a:t>Sodium nitrate is soluble.</a:t>
            </a:r>
          </a:p>
        </p:txBody>
      </p:sp>
      <p:pic>
        <p:nvPicPr>
          <p:cNvPr id="1026" name="Picture 2">
            <a:extLst>
              <a:ext uri="{FF2B5EF4-FFF2-40B4-BE49-F238E27FC236}">
                <a16:creationId xmlns:a16="http://schemas.microsoft.com/office/drawing/2014/main" id="{39506A4C-FF6E-C03B-C4B1-81FB04F95DE0}"/>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6493734" y="1002631"/>
            <a:ext cx="4666266" cy="48527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81214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03541" y="117693"/>
            <a:ext cx="10703461" cy="6370975"/>
          </a:xfrm>
          <a:prstGeom prst="rect">
            <a:avLst/>
          </a:prstGeom>
          <a:noFill/>
        </p:spPr>
        <p:txBody>
          <a:bodyPr wrap="square" rtlCol="0">
            <a:spAutoFit/>
          </a:bodyPr>
          <a:lstStyle/>
          <a:p>
            <a:pPr lvl="0"/>
            <a:r>
              <a:rPr lang="en-GB" sz="2400" b="1" dirty="0">
                <a:solidFill>
                  <a:schemeClr val="dk1"/>
                </a:solidFill>
                <a:latin typeface="Century Gothic"/>
                <a:ea typeface="Century Gothic"/>
                <a:cs typeface="Century Gothic"/>
                <a:sym typeface="Century Gothic"/>
              </a:rPr>
              <a:t>Answer the questions below.</a:t>
            </a:r>
          </a:p>
          <a:p>
            <a:pPr marL="457200" lvl="0" indent="-457200">
              <a:buFont typeface="+mj-lt"/>
              <a:buAutoNum type="arabicPeriod"/>
            </a:pPr>
            <a:r>
              <a:rPr lang="en-GB" sz="2400" dirty="0">
                <a:latin typeface="Century Gothic" panose="020B0502020202020204" pitchFamily="34" charset="0"/>
              </a:rPr>
              <a:t>An insoluble salt…</a:t>
            </a:r>
          </a:p>
          <a:p>
            <a:pPr marL="914400" lvl="1" indent="-457200">
              <a:buFont typeface="Wingdings" pitchFamily="2" charset="2"/>
              <a:buChar char="q"/>
            </a:pPr>
            <a:r>
              <a:rPr lang="en-GB" sz="2400" dirty="0">
                <a:latin typeface="Century Gothic" panose="020B0502020202020204" pitchFamily="34" charset="0"/>
              </a:rPr>
              <a:t>A. dissolves in water to form a solution.</a:t>
            </a:r>
          </a:p>
          <a:p>
            <a:pPr marL="914400" lvl="1" indent="-457200">
              <a:buFont typeface="Wingdings" pitchFamily="2" charset="2"/>
              <a:buChar char="q"/>
            </a:pPr>
            <a:r>
              <a:rPr lang="en-GB" sz="2400" dirty="0">
                <a:latin typeface="Century Gothic" panose="020B0502020202020204" pitchFamily="34" charset="0"/>
              </a:rPr>
              <a:t>B. cannot dissolve in water.</a:t>
            </a:r>
          </a:p>
          <a:p>
            <a:pPr marL="914400" lvl="1" indent="-457200">
              <a:buFont typeface="Wingdings" pitchFamily="2" charset="2"/>
              <a:buChar char="q"/>
            </a:pPr>
            <a:r>
              <a:rPr lang="en-GB" sz="2400" dirty="0">
                <a:latin typeface="Century Gothic" panose="020B0502020202020204" pitchFamily="34" charset="0"/>
              </a:rPr>
              <a:t>C. are alkalis.</a:t>
            </a:r>
          </a:p>
          <a:p>
            <a:pPr marL="457200" lvl="0" indent="-457200">
              <a:buFont typeface="+mj-lt"/>
              <a:buAutoNum type="arabicPeriod"/>
            </a:pPr>
            <a:endParaRPr lang="en-GB" sz="2400" dirty="0">
              <a:latin typeface="Century Gothic" panose="020B0502020202020204" pitchFamily="34" charset="0"/>
            </a:endParaRPr>
          </a:p>
          <a:p>
            <a:pPr marL="457200" lvl="0" indent="-457200">
              <a:buFont typeface="+mj-lt"/>
              <a:buAutoNum type="arabicPeriod"/>
            </a:pPr>
            <a:r>
              <a:rPr lang="en-GB" sz="2400" dirty="0">
                <a:latin typeface="Century Gothic" panose="020B0502020202020204" pitchFamily="34" charset="0"/>
              </a:rPr>
              <a:t>Copper sulphate is a salt. Which of the following would </a:t>
            </a:r>
            <a:r>
              <a:rPr lang="en-GB" sz="2400" b="1" dirty="0">
                <a:latin typeface="Century Gothic" panose="020B0502020202020204" pitchFamily="34" charset="0"/>
              </a:rPr>
              <a:t>not </a:t>
            </a:r>
            <a:r>
              <a:rPr lang="en-GB" sz="2400" dirty="0">
                <a:latin typeface="Century Gothic" panose="020B0502020202020204" pitchFamily="34" charset="0"/>
              </a:rPr>
              <a:t>be involved in a reaction to make copper sulfate.</a:t>
            </a:r>
          </a:p>
          <a:p>
            <a:pPr marL="914400" lvl="1" indent="-457200">
              <a:buFont typeface="Wingdings" pitchFamily="2" charset="2"/>
              <a:buChar char="q"/>
            </a:pPr>
            <a:r>
              <a:rPr lang="en-GB" sz="2400" dirty="0">
                <a:latin typeface="Century Gothic" panose="020B0502020202020204" pitchFamily="34" charset="0"/>
              </a:rPr>
              <a:t>A. Hydrochloric acid</a:t>
            </a:r>
          </a:p>
          <a:p>
            <a:pPr marL="914400" lvl="1" indent="-457200">
              <a:buFont typeface="Wingdings" pitchFamily="2" charset="2"/>
              <a:buChar char="q"/>
            </a:pPr>
            <a:r>
              <a:rPr lang="en-GB" sz="2400" dirty="0">
                <a:latin typeface="Century Gothic" panose="020B0502020202020204" pitchFamily="34" charset="0"/>
              </a:rPr>
              <a:t>B. Copper oxide</a:t>
            </a:r>
          </a:p>
          <a:p>
            <a:pPr marL="914400" lvl="1" indent="-457200">
              <a:buFont typeface="Wingdings" pitchFamily="2" charset="2"/>
              <a:buChar char="q"/>
            </a:pPr>
            <a:r>
              <a:rPr lang="en-GB" sz="2400" dirty="0">
                <a:latin typeface="Century Gothic" panose="020B0502020202020204" pitchFamily="34" charset="0"/>
              </a:rPr>
              <a:t>C. Sulfuric acid</a:t>
            </a:r>
          </a:p>
          <a:p>
            <a:endParaRPr lang="en-GB" sz="2400" dirty="0">
              <a:latin typeface="Century Gothic" panose="020B0502020202020204" pitchFamily="34" charset="0"/>
            </a:endParaRPr>
          </a:p>
          <a:p>
            <a:pPr marL="457200" indent="-457200">
              <a:buFont typeface="+mj-lt"/>
              <a:buAutoNum type="arabicPeriod" startAt="3"/>
            </a:pPr>
            <a:r>
              <a:rPr lang="en-GB" sz="2400" dirty="0">
                <a:latin typeface="Century Gothic" panose="020B0502020202020204" pitchFamily="34" charset="0"/>
              </a:rPr>
              <a:t>Which is true of an aqueous solution of copper sulfate?</a:t>
            </a:r>
          </a:p>
          <a:p>
            <a:pPr marL="914400" lvl="1" indent="-457200">
              <a:buFont typeface="Wingdings" pitchFamily="2" charset="2"/>
              <a:buChar char="q"/>
            </a:pPr>
            <a:r>
              <a:rPr lang="en-GB" sz="2400" dirty="0">
                <a:latin typeface="Century Gothic" panose="020B0502020202020204" pitchFamily="34" charset="0"/>
              </a:rPr>
              <a:t>A. It is molten (melted) copper sulfate salt</a:t>
            </a:r>
          </a:p>
          <a:p>
            <a:pPr marL="914400" lvl="1" indent="-457200">
              <a:buFont typeface="Wingdings" pitchFamily="2" charset="2"/>
              <a:buChar char="q"/>
            </a:pPr>
            <a:r>
              <a:rPr lang="en-GB" sz="2400" dirty="0">
                <a:latin typeface="Century Gothic" panose="020B0502020202020204" pitchFamily="34" charset="0"/>
              </a:rPr>
              <a:t>B. It is </a:t>
            </a:r>
            <a:r>
              <a:rPr lang="en-GB" sz="2400">
                <a:latin typeface="Century Gothic" panose="020B0502020202020204" pitchFamily="34" charset="0"/>
              </a:rPr>
              <a:t>copper sulfate </a:t>
            </a:r>
            <a:r>
              <a:rPr lang="en-GB" sz="2400" dirty="0">
                <a:latin typeface="Century Gothic" panose="020B0502020202020204" pitchFamily="34" charset="0"/>
              </a:rPr>
              <a:t>dissolved in water</a:t>
            </a:r>
          </a:p>
          <a:p>
            <a:pPr marL="914400" lvl="1" indent="-457200">
              <a:buFont typeface="Wingdings" pitchFamily="2" charset="2"/>
              <a:buChar char="q"/>
            </a:pPr>
            <a:r>
              <a:rPr lang="en-GB" sz="2400" dirty="0">
                <a:latin typeface="Century Gothic" panose="020B0502020202020204" pitchFamily="34" charset="0"/>
              </a:rPr>
              <a:t>C. Answers A and B are the same thing.</a:t>
            </a:r>
          </a:p>
          <a:p>
            <a:endParaRPr lang="en-GB" sz="2400" dirty="0">
              <a:latin typeface="Century Gothic" panose="020B0502020202020204" pitchFamily="34" charset="0"/>
            </a:endParaRPr>
          </a:p>
        </p:txBody>
      </p:sp>
      <p:sp>
        <p:nvSpPr>
          <p:cNvPr id="3" name="TextBox 2">
            <a:extLst>
              <a:ext uri="{FF2B5EF4-FFF2-40B4-BE49-F238E27FC236}">
                <a16:creationId xmlns:a16="http://schemas.microsoft.com/office/drawing/2014/main" id="{1DFDC647-DDDC-C242-8795-83E68565D0B8}"/>
              </a:ext>
            </a:extLst>
          </p:cNvPr>
          <p:cNvSpPr txBox="1"/>
          <p:nvPr/>
        </p:nvSpPr>
        <p:spPr>
          <a:xfrm>
            <a:off x="767741" y="1008492"/>
            <a:ext cx="530915" cy="646331"/>
          </a:xfrm>
          <a:prstGeom prst="rect">
            <a:avLst/>
          </a:prstGeom>
          <a:noFill/>
        </p:spPr>
        <p:txBody>
          <a:bodyPr wrap="none" rtlCol="0">
            <a:spAutoFit/>
          </a:bodyPr>
          <a:lstStyle/>
          <a:p>
            <a:r>
              <a:rPr lang="en-US" sz="3600" b="1" dirty="0">
                <a:solidFill>
                  <a:schemeClr val="accent1"/>
                </a:solidFill>
              </a:rPr>
              <a:t>✓</a:t>
            </a:r>
          </a:p>
        </p:txBody>
      </p:sp>
      <p:sp>
        <p:nvSpPr>
          <p:cNvPr id="18" name="TextBox 17">
            <a:extLst>
              <a:ext uri="{FF2B5EF4-FFF2-40B4-BE49-F238E27FC236}">
                <a16:creationId xmlns:a16="http://schemas.microsoft.com/office/drawing/2014/main" id="{E99D7C4E-F47B-BE49-AF48-DE77C7CBB504}"/>
              </a:ext>
            </a:extLst>
          </p:cNvPr>
          <p:cNvSpPr txBox="1"/>
          <p:nvPr/>
        </p:nvSpPr>
        <p:spPr>
          <a:xfrm>
            <a:off x="767741" y="2836347"/>
            <a:ext cx="530915" cy="646331"/>
          </a:xfrm>
          <a:prstGeom prst="rect">
            <a:avLst/>
          </a:prstGeom>
          <a:noFill/>
        </p:spPr>
        <p:txBody>
          <a:bodyPr wrap="none" rtlCol="0">
            <a:spAutoFit/>
          </a:bodyPr>
          <a:lstStyle/>
          <a:p>
            <a:r>
              <a:rPr lang="en-US" sz="3600" b="1" dirty="0">
                <a:solidFill>
                  <a:schemeClr val="accent1"/>
                </a:solidFill>
              </a:rPr>
              <a:t>✓</a:t>
            </a:r>
          </a:p>
        </p:txBody>
      </p:sp>
      <p:sp>
        <p:nvSpPr>
          <p:cNvPr id="19" name="TextBox 18">
            <a:extLst>
              <a:ext uri="{FF2B5EF4-FFF2-40B4-BE49-F238E27FC236}">
                <a16:creationId xmlns:a16="http://schemas.microsoft.com/office/drawing/2014/main" id="{1336FC0B-DF97-E145-B2E9-59562A53C9DE}"/>
              </a:ext>
            </a:extLst>
          </p:cNvPr>
          <p:cNvSpPr txBox="1"/>
          <p:nvPr/>
        </p:nvSpPr>
        <p:spPr>
          <a:xfrm>
            <a:off x="767741" y="5020420"/>
            <a:ext cx="530915" cy="646331"/>
          </a:xfrm>
          <a:prstGeom prst="rect">
            <a:avLst/>
          </a:prstGeom>
          <a:noFill/>
        </p:spPr>
        <p:txBody>
          <a:bodyPr wrap="none" rtlCol="0">
            <a:spAutoFit/>
          </a:bodyPr>
          <a:lstStyle/>
          <a:p>
            <a:r>
              <a:rPr lang="en-US" sz="3600" b="1" dirty="0">
                <a:solidFill>
                  <a:schemeClr val="accent1"/>
                </a:solidFill>
              </a:rPr>
              <a:t>✓</a:t>
            </a:r>
          </a:p>
        </p:txBody>
      </p:sp>
    </p:spTree>
    <p:extLst>
      <p:ext uri="{BB962C8B-B14F-4D97-AF65-F5344CB8AC3E}">
        <p14:creationId xmlns:p14="http://schemas.microsoft.com/office/powerpoint/2010/main" val="4075178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8" grpId="0"/>
      <p:bldP spid="1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0A34-8226-A241-BB87-E02C0E43B851}"/>
              </a:ext>
            </a:extLst>
          </p:cNvPr>
          <p:cNvSpPr>
            <a:spLocks noGrp="1"/>
          </p:cNvSpPr>
          <p:nvPr>
            <p:ph type="title"/>
          </p:nvPr>
        </p:nvSpPr>
        <p:spPr/>
        <p:txBody>
          <a:bodyPr/>
          <a:lstStyle/>
          <a:p>
            <a:endParaRPr lang="en-US">
              <a:latin typeface="Century Gothic" panose="020B0502020202020204" pitchFamily="34" charset="0"/>
            </a:endParaRPr>
          </a:p>
        </p:txBody>
      </p:sp>
      <p:graphicFrame>
        <p:nvGraphicFramePr>
          <p:cNvPr id="3" name="Table 3">
            <a:extLst>
              <a:ext uri="{FF2B5EF4-FFF2-40B4-BE49-F238E27FC236}">
                <a16:creationId xmlns:a16="http://schemas.microsoft.com/office/drawing/2014/main" id="{2D1EACB4-F44A-B74F-9ED5-BE0F8D4E6DF6}"/>
              </a:ext>
            </a:extLst>
          </p:cNvPr>
          <p:cNvGraphicFramePr>
            <a:graphicFrameLocks noGrp="1"/>
          </p:cNvGraphicFramePr>
          <p:nvPr>
            <p:extLst>
              <p:ext uri="{D42A27DB-BD31-4B8C-83A1-F6EECF244321}">
                <p14:modId xmlns:p14="http://schemas.microsoft.com/office/powerpoint/2010/main" val="2239727910"/>
              </p:ext>
            </p:extLst>
          </p:nvPr>
        </p:nvGraphicFramePr>
        <p:xfrm>
          <a:off x="1496491" y="2232469"/>
          <a:ext cx="8128000" cy="2393061"/>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1642615921"/>
                    </a:ext>
                  </a:extLst>
                </a:gridCol>
                <a:gridCol w="4064000">
                  <a:extLst>
                    <a:ext uri="{9D8B030D-6E8A-4147-A177-3AD203B41FA5}">
                      <a16:colId xmlns:a16="http://schemas.microsoft.com/office/drawing/2014/main" val="3812992782"/>
                    </a:ext>
                  </a:extLst>
                </a:gridCol>
              </a:tblGrid>
              <a:tr h="785043">
                <a:tc gridSpan="2">
                  <a:txBody>
                    <a:bodyPr/>
                    <a:lstStyle/>
                    <a:p>
                      <a:r>
                        <a:rPr lang="en-US" sz="2800" dirty="0">
                          <a:latin typeface="Century Gothic" panose="020B0502020202020204" pitchFamily="34" charset="0"/>
                        </a:rPr>
                        <a:t>Lesson C3.2.9</a:t>
                      </a:r>
                    </a:p>
                  </a:txBody>
                  <a:tcPr/>
                </a:tc>
                <a:tc hMerge="1">
                  <a:txBody>
                    <a:bodyPr/>
                    <a:lstStyle/>
                    <a:p>
                      <a:endParaRPr lang="en-US">
                        <a:latin typeface="Century Gothic" panose="020B0502020202020204" pitchFamily="34" charset="0"/>
                      </a:endParaRPr>
                    </a:p>
                  </a:txBody>
                  <a:tcPr/>
                </a:tc>
                <a:extLst>
                  <a:ext uri="{0D108BD9-81ED-4DB2-BD59-A6C34878D82A}">
                    <a16:rowId xmlns:a16="http://schemas.microsoft.com/office/drawing/2014/main" val="3837581013"/>
                  </a:ext>
                </a:extLst>
              </a:tr>
              <a:tr h="785043">
                <a:tc>
                  <a:txBody>
                    <a:bodyPr/>
                    <a:lstStyle/>
                    <a:p>
                      <a:r>
                        <a:rPr lang="en-US">
                          <a:latin typeface="Century Gothic" panose="020B0502020202020204" pitchFamily="34" charset="0"/>
                        </a:rPr>
                        <a:t>What was good about this lesson?</a:t>
                      </a:r>
                    </a:p>
                  </a:txBody>
                  <a:tcPr/>
                </a:tc>
                <a:tc>
                  <a:txBody>
                    <a:bodyPr/>
                    <a:lstStyle/>
                    <a:p>
                      <a:r>
                        <a:rPr lang="en-US">
                          <a:latin typeface="Century Gothic" panose="020B0502020202020204" pitchFamily="34" charset="0"/>
                        </a:rPr>
                        <a:t>What can we do to improve this lesson?</a:t>
                      </a:r>
                    </a:p>
                  </a:txBody>
                  <a:tcPr/>
                </a:tc>
                <a:extLst>
                  <a:ext uri="{0D108BD9-81ED-4DB2-BD59-A6C34878D82A}">
                    <a16:rowId xmlns:a16="http://schemas.microsoft.com/office/drawing/2014/main" val="1645917218"/>
                  </a:ext>
                </a:extLst>
              </a:tr>
              <a:tr h="822975">
                <a:tc>
                  <a:txBody>
                    <a:bodyPr/>
                    <a:lstStyle/>
                    <a:p>
                      <a:endParaRPr lang="en-US">
                        <a:latin typeface="Century Gothic" panose="020B0502020202020204" pitchFamily="34" charset="0"/>
                      </a:endParaRPr>
                    </a:p>
                  </a:txBody>
                  <a:tcPr/>
                </a:tc>
                <a:tc>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362698623"/>
                  </a:ext>
                </a:extLst>
              </a:tr>
            </a:tbl>
          </a:graphicData>
        </a:graphic>
      </p:graphicFrame>
      <p:sp>
        <p:nvSpPr>
          <p:cNvPr id="4" name="TextBox 3">
            <a:extLst>
              <a:ext uri="{FF2B5EF4-FFF2-40B4-BE49-F238E27FC236}">
                <a16:creationId xmlns:a16="http://schemas.microsoft.com/office/drawing/2014/main" id="{0CA90EEB-C2F3-6E47-A765-96DB893579C0}"/>
              </a:ext>
            </a:extLst>
          </p:cNvPr>
          <p:cNvSpPr txBox="1"/>
          <p:nvPr/>
        </p:nvSpPr>
        <p:spPr>
          <a:xfrm>
            <a:off x="1305677" y="5152355"/>
            <a:ext cx="9685411" cy="1200329"/>
          </a:xfrm>
          <a:prstGeom prst="rect">
            <a:avLst/>
          </a:prstGeom>
          <a:noFill/>
        </p:spPr>
        <p:txBody>
          <a:bodyPr wrap="square" rtlCol="0">
            <a:spAutoFit/>
          </a:bodyPr>
          <a:lstStyle/>
          <a:p>
            <a:r>
              <a:rPr lang="en-US" sz="2400">
                <a:solidFill>
                  <a:schemeClr val="accent1"/>
                </a:solidFill>
                <a:latin typeface="Century Gothic" panose="020B0502020202020204" pitchFamily="34" charset="0"/>
                <a:hlinkClick r:id="rId3">
                  <a:extLst>
                    <a:ext uri="{A12FA001-AC4F-418D-AE19-62706E023703}">
                      <ahyp:hlinkClr xmlns:ahyp="http://schemas.microsoft.com/office/drawing/2018/hyperlinkcolor" val="tx"/>
                    </a:ext>
                  </a:extLst>
                </a:hlinkClick>
              </a:rPr>
              <a:t>Send us your feedback by clicking this link </a:t>
            </a:r>
          </a:p>
          <a:p>
            <a:r>
              <a:rPr lang="en-US" sz="2400">
                <a:latin typeface="Century Gothic" panose="020B0502020202020204" pitchFamily="34" charset="0"/>
              </a:rPr>
              <a:t>or by emailing </a:t>
            </a:r>
            <a:r>
              <a:rPr lang="en-US" sz="2400">
                <a:solidFill>
                  <a:schemeClr val="accent1"/>
                </a:solidFill>
                <a:latin typeface="Century Gothic" panose="020B0502020202020204" pitchFamily="34" charset="0"/>
                <a:hlinkClick r:id="rId4">
                  <a:extLst>
                    <a:ext uri="{A12FA001-AC4F-418D-AE19-62706E023703}">
                      <ahyp:hlinkClr xmlns:ahyp="http://schemas.microsoft.com/office/drawing/2018/hyperlinkcolor" val="tx"/>
                    </a:ext>
                  </a:extLst>
                </a:hlinkClick>
              </a:rPr>
              <a:t>sciencemastery@arkonline.org</a:t>
            </a:r>
            <a:endParaRPr lang="en-US" sz="2400">
              <a:solidFill>
                <a:schemeClr val="accent1"/>
              </a:solidFill>
              <a:latin typeface="Century Gothic" panose="020B0502020202020204" pitchFamily="34" charset="0"/>
            </a:endParaRPr>
          </a:p>
          <a:p>
            <a:r>
              <a:rPr lang="en-US" sz="2400">
                <a:latin typeface="Century Gothic" panose="020B0502020202020204" pitchFamily="34" charset="0"/>
              </a:rPr>
              <a:t>Thank you!</a:t>
            </a:r>
          </a:p>
        </p:txBody>
      </p:sp>
    </p:spTree>
    <p:extLst>
      <p:ext uri="{BB962C8B-B14F-4D97-AF65-F5344CB8AC3E}">
        <p14:creationId xmlns:p14="http://schemas.microsoft.com/office/powerpoint/2010/main" val="3612247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1219BA6-FA9F-EE92-6069-98638F621D4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075772" y="501578"/>
            <a:ext cx="5399378" cy="4105161"/>
          </a:xfrm>
          <a:prstGeom prst="rect">
            <a:avLst/>
          </a:prstGeom>
        </p:spPr>
      </p:pic>
      <p:sp>
        <p:nvSpPr>
          <p:cNvPr id="2" name="Title 1">
            <a:extLst>
              <a:ext uri="{FF2B5EF4-FFF2-40B4-BE49-F238E27FC236}">
                <a16:creationId xmlns:a16="http://schemas.microsoft.com/office/drawing/2014/main" id="{21F6D3BF-8D78-3D41-8D2E-5FED3055FC80}"/>
              </a:ext>
            </a:extLst>
          </p:cNvPr>
          <p:cNvSpPr>
            <a:spLocks noGrp="1"/>
          </p:cNvSpPr>
          <p:nvPr>
            <p:ph type="title"/>
          </p:nvPr>
        </p:nvSpPr>
        <p:spPr/>
        <p:txBody>
          <a:bodyPr>
            <a:normAutofit/>
          </a:bodyPr>
          <a:lstStyle/>
          <a:p>
            <a:r>
              <a:rPr lang="en-GB" dirty="0">
                <a:latin typeface="Century Gothic" panose="020B0502020202020204" pitchFamily="34" charset="0"/>
              </a:rPr>
              <a:t>C3.2.9</a:t>
            </a:r>
            <a:endParaRPr lang="en-US" dirty="0">
              <a:latin typeface="Century Gothic" panose="020B0502020202020204" pitchFamily="34" charset="0"/>
            </a:endParaRPr>
          </a:p>
        </p:txBody>
      </p:sp>
      <p:sp>
        <p:nvSpPr>
          <p:cNvPr id="3" name="Content Placeholder 2">
            <a:extLst>
              <a:ext uri="{FF2B5EF4-FFF2-40B4-BE49-F238E27FC236}">
                <a16:creationId xmlns:a16="http://schemas.microsoft.com/office/drawing/2014/main" id="{8676A10C-2676-7549-90A1-140565D5F092}"/>
              </a:ext>
            </a:extLst>
          </p:cNvPr>
          <p:cNvSpPr>
            <a:spLocks noGrp="1"/>
          </p:cNvSpPr>
          <p:nvPr>
            <p:ph idx="1"/>
          </p:nvPr>
        </p:nvSpPr>
        <p:spPr>
          <a:xfrm>
            <a:off x="509477" y="2102199"/>
            <a:ext cx="6934060" cy="430800"/>
          </a:xfrm>
        </p:spPr>
        <p:txBody>
          <a:bodyPr/>
          <a:lstStyle/>
          <a:p>
            <a:r>
              <a:rPr lang="en-US" dirty="0">
                <a:latin typeface="Century Gothic" panose="020B0502020202020204" pitchFamily="34" charset="0"/>
              </a:rPr>
              <a:t>Soluble Salts</a:t>
            </a:r>
          </a:p>
        </p:txBody>
      </p:sp>
      <p:sp>
        <p:nvSpPr>
          <p:cNvPr id="11" name="TextBox 10">
            <a:extLst>
              <a:ext uri="{FF2B5EF4-FFF2-40B4-BE49-F238E27FC236}">
                <a16:creationId xmlns:a16="http://schemas.microsoft.com/office/drawing/2014/main" id="{F58D9455-7132-AB48-A7AD-4AAE19E9E0D4}"/>
              </a:ext>
            </a:extLst>
          </p:cNvPr>
          <p:cNvSpPr txBox="1"/>
          <p:nvPr/>
        </p:nvSpPr>
        <p:spPr>
          <a:xfrm>
            <a:off x="10103852" y="216282"/>
            <a:ext cx="15504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32BD5A6-70F3-0F45-B0B1-E3CB882C5842}" type="datetime1">
              <a:rPr kumimoji="0" lang="en-GB" sz="2000" b="0" i="0" u="none" strike="noStrike" kern="1200" cap="none" spc="0" normalizeH="0" baseline="0" noProof="0" smtClean="0">
                <a:ln>
                  <a:noFill/>
                </a:ln>
                <a:solidFill>
                  <a:srgbClr val="000000"/>
                </a:solidFill>
                <a:effectLst/>
                <a:uLnTx/>
                <a:uFillTx/>
                <a:latin typeface="Century Gothic" panose="020B0502020202020204" pitchFamily="34" charset="0"/>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17/04/2024</a:t>
            </a:fld>
            <a:endParaRPr kumimoji="0" lang="en-US" sz="20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p:txBody>
      </p:sp>
      <p:sp>
        <p:nvSpPr>
          <p:cNvPr id="12" name="Rectangle 11">
            <a:extLst>
              <a:ext uri="{FF2B5EF4-FFF2-40B4-BE49-F238E27FC236}">
                <a16:creationId xmlns:a16="http://schemas.microsoft.com/office/drawing/2014/main" id="{01ED7114-63E2-5742-8A13-913A046FAC4A}"/>
              </a:ext>
            </a:extLst>
          </p:cNvPr>
          <p:cNvSpPr/>
          <p:nvPr/>
        </p:nvSpPr>
        <p:spPr>
          <a:xfrm>
            <a:off x="370704" y="5098809"/>
            <a:ext cx="8980030" cy="6100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Georgia" panose="02040502050405020303"/>
              <a:ea typeface="+mn-ea"/>
              <a:cs typeface="+mn-cs"/>
              <a:sym typeface="Arial"/>
            </a:endParaRPr>
          </a:p>
        </p:txBody>
      </p:sp>
      <p:pic>
        <p:nvPicPr>
          <p:cNvPr id="9" name="Picture 8" descr="Icon&#10;&#10;Description automatically generated">
            <a:extLst>
              <a:ext uri="{FF2B5EF4-FFF2-40B4-BE49-F238E27FC236}">
                <a16:creationId xmlns:a16="http://schemas.microsoft.com/office/drawing/2014/main" id="{F4BB6E1E-38B7-6046-B96C-B5FC3B4E3054}"/>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258943" y="3128277"/>
            <a:ext cx="837234" cy="432292"/>
          </a:xfrm>
          <a:prstGeom prst="rect">
            <a:avLst/>
          </a:prstGeom>
        </p:spPr>
      </p:pic>
      <p:pic>
        <p:nvPicPr>
          <p:cNvPr id="15" name="Picture 14" descr="Icon&#10;&#10;Description automatically generated">
            <a:extLst>
              <a:ext uri="{FF2B5EF4-FFF2-40B4-BE49-F238E27FC236}">
                <a16:creationId xmlns:a16="http://schemas.microsoft.com/office/drawing/2014/main" id="{C8E7BBB6-43D3-B144-6ED2-D839EFAEE477}"/>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0364984" y="5269103"/>
            <a:ext cx="1145669" cy="547730"/>
          </a:xfrm>
          <a:prstGeom prst="rect">
            <a:avLst/>
          </a:prstGeom>
        </p:spPr>
      </p:pic>
      <p:sp>
        <p:nvSpPr>
          <p:cNvPr id="13" name="TextBox 12">
            <a:extLst>
              <a:ext uri="{FF2B5EF4-FFF2-40B4-BE49-F238E27FC236}">
                <a16:creationId xmlns:a16="http://schemas.microsoft.com/office/drawing/2014/main" id="{310D9832-C205-5580-79D4-74F5F88457BF}"/>
              </a:ext>
            </a:extLst>
          </p:cNvPr>
          <p:cNvSpPr txBox="1"/>
          <p:nvPr/>
        </p:nvSpPr>
        <p:spPr>
          <a:xfrm>
            <a:off x="283151" y="4498116"/>
            <a:ext cx="5116229" cy="2339102"/>
          </a:xfrm>
          <a:prstGeom prst="rect">
            <a:avLst/>
          </a:prstGeom>
          <a:noFill/>
        </p:spPr>
        <p:txBody>
          <a:bodyPr wrap="square" rtlCol="0">
            <a:spAutoFit/>
          </a:bodyPr>
          <a:lstStyle/>
          <a:p>
            <a:r>
              <a:rPr lang="en-US" dirty="0">
                <a:latin typeface="Century Gothic" panose="020B0502020202020204" pitchFamily="34" charset="0"/>
              </a:rPr>
              <a:t>C3.2.1 Prior Knowledge Review</a:t>
            </a:r>
          </a:p>
          <a:p>
            <a:r>
              <a:rPr lang="en-US" dirty="0">
                <a:latin typeface="Century Gothic" panose="020B0502020202020204" pitchFamily="34" charset="0"/>
              </a:rPr>
              <a:t>C3.2.2 Relative Formula Mass</a:t>
            </a:r>
          </a:p>
          <a:p>
            <a:r>
              <a:rPr lang="en-US" dirty="0">
                <a:latin typeface="Century Gothic" panose="020B0502020202020204" pitchFamily="34" charset="0"/>
              </a:rPr>
              <a:t>C3.2.3 Percentage by Mass</a:t>
            </a:r>
          </a:p>
          <a:p>
            <a:r>
              <a:rPr lang="en-US" dirty="0">
                <a:latin typeface="Century Gothic" panose="020B0502020202020204" pitchFamily="34" charset="0"/>
              </a:rPr>
              <a:t>C3.2.4 Conservation of Mass</a:t>
            </a:r>
          </a:p>
          <a:p>
            <a:r>
              <a:rPr lang="en-US" dirty="0">
                <a:latin typeface="Century Gothic" panose="020B0502020202020204" pitchFamily="34" charset="0"/>
              </a:rPr>
              <a:t>C3.2.5 Balancing Equations</a:t>
            </a:r>
          </a:p>
          <a:p>
            <a:r>
              <a:rPr lang="en-US" dirty="0">
                <a:latin typeface="Century Gothic" panose="020B0502020202020204" pitchFamily="34" charset="0"/>
              </a:rPr>
              <a:t>C3.2.6 Uncertainty</a:t>
            </a:r>
          </a:p>
          <a:p>
            <a:r>
              <a:rPr lang="en-US" dirty="0">
                <a:latin typeface="Century Gothic" panose="020B0502020202020204" pitchFamily="34" charset="0"/>
              </a:rPr>
              <a:t>C3.2.7 Introducing Concentration</a:t>
            </a:r>
          </a:p>
          <a:p>
            <a:endParaRPr lang="en-US" dirty="0">
              <a:latin typeface="Century Gothic" panose="020B0502020202020204" pitchFamily="34" charset="0"/>
            </a:endParaRPr>
          </a:p>
        </p:txBody>
      </p:sp>
      <p:sp>
        <p:nvSpPr>
          <p:cNvPr id="14" name="TextBox 13">
            <a:extLst>
              <a:ext uri="{FF2B5EF4-FFF2-40B4-BE49-F238E27FC236}">
                <a16:creationId xmlns:a16="http://schemas.microsoft.com/office/drawing/2014/main" id="{ED65183A-A45A-B290-9427-EC59D8D2AA62}"/>
              </a:ext>
            </a:extLst>
          </p:cNvPr>
          <p:cNvSpPr txBox="1"/>
          <p:nvPr/>
        </p:nvSpPr>
        <p:spPr>
          <a:xfrm>
            <a:off x="4816943" y="4513505"/>
            <a:ext cx="5116229" cy="1508105"/>
          </a:xfrm>
          <a:prstGeom prst="rect">
            <a:avLst/>
          </a:prstGeom>
          <a:noFill/>
        </p:spPr>
        <p:txBody>
          <a:bodyPr wrap="square" rtlCol="0">
            <a:spAutoFit/>
          </a:bodyPr>
          <a:lstStyle/>
          <a:p>
            <a:r>
              <a:rPr lang="en-US" dirty="0">
                <a:latin typeface="Century Gothic" panose="020B0502020202020204" pitchFamily="34" charset="0"/>
              </a:rPr>
              <a:t>C3.2.8 Concentration Calculations</a:t>
            </a:r>
          </a:p>
          <a:p>
            <a:pPr marL="342900" indent="-342900">
              <a:buFont typeface="Wingdings" pitchFamily="2" charset="2"/>
              <a:buChar char="Ø"/>
            </a:pPr>
            <a:r>
              <a:rPr lang="en-US" sz="2000" b="1" dirty="0">
                <a:latin typeface="Century Gothic" panose="020B0502020202020204" pitchFamily="34" charset="0"/>
              </a:rPr>
              <a:t>C3.2.9 Soluble Salts</a:t>
            </a:r>
          </a:p>
          <a:p>
            <a:r>
              <a:rPr lang="en-US" dirty="0">
                <a:latin typeface="Century Gothic" panose="020B0502020202020204" pitchFamily="34" charset="0"/>
              </a:rPr>
              <a:t>C3.2.10 Making Soluble Salts</a:t>
            </a:r>
          </a:p>
          <a:p>
            <a:r>
              <a:rPr lang="en-US" dirty="0">
                <a:latin typeface="Century Gothic" panose="020B0502020202020204" pitchFamily="34" charset="0"/>
              </a:rPr>
              <a:t>C3.2.11 Making Soluble Salts 2</a:t>
            </a:r>
          </a:p>
          <a:p>
            <a:endParaRPr lang="en-US" dirty="0">
              <a:latin typeface="Century Gothic" panose="020B0502020202020204" pitchFamily="34" charset="0"/>
            </a:endParaRPr>
          </a:p>
        </p:txBody>
      </p:sp>
    </p:spTree>
    <p:extLst>
      <p:ext uri="{BB962C8B-B14F-4D97-AF65-F5344CB8AC3E}">
        <p14:creationId xmlns:p14="http://schemas.microsoft.com/office/powerpoint/2010/main" val="1660232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837B8B-15FA-A840-8DD6-642FF112F3B0}"/>
              </a:ext>
            </a:extLst>
          </p:cNvPr>
          <p:cNvSpPr txBox="1"/>
          <p:nvPr/>
        </p:nvSpPr>
        <p:spPr>
          <a:xfrm>
            <a:off x="473324" y="1010662"/>
            <a:ext cx="10620000" cy="2308324"/>
          </a:xfrm>
          <a:prstGeom prst="rect">
            <a:avLst/>
          </a:prstGeom>
          <a:noFill/>
          <a:ln>
            <a:noFill/>
          </a:ln>
        </p:spPr>
        <p:txBody>
          <a:bodyPr wrap="square" rtlCol="0">
            <a:spAutoFit/>
          </a:bodyPr>
          <a:lstStyle/>
          <a:p>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Recall the difference between soluble and insoluble salts</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Describe dissolving in terms of particles</a:t>
            </a:r>
          </a:p>
          <a:p>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Describe a chemical reaction to produce a soluble salt</a:t>
            </a:r>
          </a:p>
        </p:txBody>
      </p:sp>
      <p:sp>
        <p:nvSpPr>
          <p:cNvPr id="3" name="Title 1">
            <a:extLst>
              <a:ext uri="{FF2B5EF4-FFF2-40B4-BE49-F238E27FC236}">
                <a16:creationId xmlns:a16="http://schemas.microsoft.com/office/drawing/2014/main" id="{93A752CD-D21D-0342-A8A9-923DAD2939EC}"/>
              </a:ext>
            </a:extLst>
          </p:cNvPr>
          <p:cNvSpPr txBox="1">
            <a:spLocks/>
          </p:cNvSpPr>
          <p:nvPr/>
        </p:nvSpPr>
        <p:spPr>
          <a:xfrm>
            <a:off x="473324" y="555585"/>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dirty="0">
                <a:latin typeface="Century Gothic" panose="020B0502020202020204" pitchFamily="34" charset="0"/>
              </a:rPr>
              <a:t>Following this lesson, students will be able to: </a:t>
            </a:r>
          </a:p>
        </p:txBody>
      </p:sp>
      <p:pic>
        <p:nvPicPr>
          <p:cNvPr id="8" name="Picture 7" descr="Icon&#10;&#10;Description automatically generated">
            <a:extLst>
              <a:ext uri="{FF2B5EF4-FFF2-40B4-BE49-F238E27FC236}">
                <a16:creationId xmlns:a16="http://schemas.microsoft.com/office/drawing/2014/main" id="{AD7C9D85-44DB-3642-B4F5-96E274D368C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28252" y="4741051"/>
            <a:ext cx="2720310" cy="1931212"/>
          </a:xfrm>
          <a:prstGeom prst="rect">
            <a:avLst/>
          </a:prstGeom>
        </p:spPr>
      </p:pic>
      <p:sp>
        <p:nvSpPr>
          <p:cNvPr id="9" name="Title 1">
            <a:extLst>
              <a:ext uri="{FF2B5EF4-FFF2-40B4-BE49-F238E27FC236}">
                <a16:creationId xmlns:a16="http://schemas.microsoft.com/office/drawing/2014/main" id="{59BD6F9A-2207-354B-B7D2-10738A5E0618}"/>
              </a:ext>
            </a:extLst>
          </p:cNvPr>
          <p:cNvSpPr txBox="1">
            <a:spLocks/>
          </p:cNvSpPr>
          <p:nvPr/>
        </p:nvSpPr>
        <p:spPr>
          <a:xfrm>
            <a:off x="473324" y="4282404"/>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dirty="0"/>
              <a:t>Key Words:</a:t>
            </a:r>
          </a:p>
        </p:txBody>
      </p:sp>
      <p:sp>
        <p:nvSpPr>
          <p:cNvPr id="10" name="Rectangle 9">
            <a:extLst>
              <a:ext uri="{FF2B5EF4-FFF2-40B4-BE49-F238E27FC236}">
                <a16:creationId xmlns:a16="http://schemas.microsoft.com/office/drawing/2014/main" id="{9C9974A5-8275-CF4E-AF9F-06F6CE8CB111}"/>
              </a:ext>
            </a:extLst>
          </p:cNvPr>
          <p:cNvSpPr/>
          <p:nvPr/>
        </p:nvSpPr>
        <p:spPr>
          <a:xfrm>
            <a:off x="1980581" y="5767460"/>
            <a:ext cx="1739113" cy="76358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800" b="1" dirty="0">
                <a:solidFill>
                  <a:schemeClr val="tx1"/>
                </a:solidFill>
                <a:latin typeface="Century Gothic"/>
              </a:rPr>
              <a:t>base</a:t>
            </a:r>
            <a:endParaRPr lang="en-US" sz="2800" b="1" dirty="0">
              <a:solidFill>
                <a:schemeClr val="tx1"/>
              </a:solidFill>
              <a:latin typeface="Century Gothic" panose="020B0502020202020204" pitchFamily="34" charset="0"/>
            </a:endParaRPr>
          </a:p>
        </p:txBody>
      </p:sp>
      <p:sp>
        <p:nvSpPr>
          <p:cNvPr id="12" name="Rectangle 11">
            <a:extLst>
              <a:ext uri="{FF2B5EF4-FFF2-40B4-BE49-F238E27FC236}">
                <a16:creationId xmlns:a16="http://schemas.microsoft.com/office/drawing/2014/main" id="{633A7E8A-4743-B64C-86DF-5A02881745D1}"/>
              </a:ext>
            </a:extLst>
          </p:cNvPr>
          <p:cNvSpPr/>
          <p:nvPr/>
        </p:nvSpPr>
        <p:spPr>
          <a:xfrm>
            <a:off x="5602395" y="5758239"/>
            <a:ext cx="1489285"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800" b="1" dirty="0">
                <a:solidFill>
                  <a:schemeClr val="tx1"/>
                </a:solidFill>
                <a:latin typeface="Century Gothic"/>
              </a:rPr>
              <a:t>salt</a:t>
            </a:r>
            <a:endParaRPr lang="en-US" sz="2800" b="1" dirty="0">
              <a:solidFill>
                <a:schemeClr val="tx1"/>
              </a:solidFill>
              <a:latin typeface="Century Gothic" panose="020B0502020202020204" pitchFamily="34" charset="0"/>
            </a:endParaRPr>
          </a:p>
        </p:txBody>
      </p:sp>
      <p:sp>
        <p:nvSpPr>
          <p:cNvPr id="13" name="Rectangle 12">
            <a:extLst>
              <a:ext uri="{FF2B5EF4-FFF2-40B4-BE49-F238E27FC236}">
                <a16:creationId xmlns:a16="http://schemas.microsoft.com/office/drawing/2014/main" id="{3E876D59-91E6-364D-B1C6-8965DED5E5DB}"/>
              </a:ext>
            </a:extLst>
          </p:cNvPr>
          <p:cNvSpPr/>
          <p:nvPr/>
        </p:nvSpPr>
        <p:spPr>
          <a:xfrm>
            <a:off x="6839016" y="4891802"/>
            <a:ext cx="1865146"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800" b="1" dirty="0">
                <a:solidFill>
                  <a:schemeClr val="tx1"/>
                </a:solidFill>
                <a:latin typeface="Century Gothic"/>
              </a:rPr>
              <a:t>dissolve</a:t>
            </a:r>
            <a:endParaRPr lang="en-US" sz="2800" b="1" dirty="0">
              <a:solidFill>
                <a:schemeClr val="tx1"/>
              </a:solidFill>
              <a:latin typeface="Century Gothic" panose="020B0502020202020204" pitchFamily="34" charset="0"/>
            </a:endParaRPr>
          </a:p>
        </p:txBody>
      </p:sp>
      <p:sp>
        <p:nvSpPr>
          <p:cNvPr id="14" name="Rectangle 13">
            <a:extLst>
              <a:ext uri="{FF2B5EF4-FFF2-40B4-BE49-F238E27FC236}">
                <a16:creationId xmlns:a16="http://schemas.microsoft.com/office/drawing/2014/main" id="{A2C825F2-5973-4048-9A5C-E0A4E794080E}"/>
              </a:ext>
            </a:extLst>
          </p:cNvPr>
          <p:cNvSpPr/>
          <p:nvPr/>
        </p:nvSpPr>
        <p:spPr>
          <a:xfrm>
            <a:off x="4378109" y="4897279"/>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800" b="1" dirty="0">
                <a:solidFill>
                  <a:schemeClr val="tx1"/>
                </a:solidFill>
                <a:latin typeface="Century Gothic"/>
              </a:rPr>
              <a:t>insoluble</a:t>
            </a:r>
            <a:endParaRPr lang="en-US" sz="2800" b="1" dirty="0">
              <a:solidFill>
                <a:schemeClr val="tx1"/>
              </a:solidFill>
              <a:latin typeface="Century Gothic" panose="020B0502020202020204" pitchFamily="34" charset="0"/>
            </a:endParaRPr>
          </a:p>
        </p:txBody>
      </p:sp>
      <p:sp>
        <p:nvSpPr>
          <p:cNvPr id="15" name="Rectangle 14">
            <a:extLst>
              <a:ext uri="{FF2B5EF4-FFF2-40B4-BE49-F238E27FC236}">
                <a16:creationId xmlns:a16="http://schemas.microsoft.com/office/drawing/2014/main" id="{3743B4BE-5CB7-F14B-9620-8B20D1CED962}"/>
              </a:ext>
            </a:extLst>
          </p:cNvPr>
          <p:cNvSpPr/>
          <p:nvPr/>
        </p:nvSpPr>
        <p:spPr>
          <a:xfrm>
            <a:off x="1980581" y="4891803"/>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800" b="1" dirty="0">
                <a:solidFill>
                  <a:schemeClr val="tx1"/>
                </a:solidFill>
                <a:latin typeface="Century Gothic"/>
              </a:rPr>
              <a:t>soluble</a:t>
            </a:r>
            <a:endParaRPr lang="en-US" sz="2800" b="1" dirty="0">
              <a:solidFill>
                <a:schemeClr val="tx1"/>
              </a:solidFill>
              <a:latin typeface="Century Gothic" panose="020B0502020202020204" pitchFamily="34" charset="0"/>
            </a:endParaRPr>
          </a:p>
        </p:txBody>
      </p:sp>
      <p:sp>
        <p:nvSpPr>
          <p:cNvPr id="11" name="Rectangle 10">
            <a:extLst>
              <a:ext uri="{FF2B5EF4-FFF2-40B4-BE49-F238E27FC236}">
                <a16:creationId xmlns:a16="http://schemas.microsoft.com/office/drawing/2014/main" id="{55930A6E-3D99-4933-9F6D-4CD43EDFE627}"/>
              </a:ext>
            </a:extLst>
          </p:cNvPr>
          <p:cNvSpPr/>
          <p:nvPr/>
        </p:nvSpPr>
        <p:spPr>
          <a:xfrm>
            <a:off x="3791488" y="5758688"/>
            <a:ext cx="1739113" cy="76358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800" b="1" dirty="0">
                <a:solidFill>
                  <a:schemeClr val="tx1"/>
                </a:solidFill>
                <a:latin typeface="Century Gothic"/>
              </a:rPr>
              <a:t>acid</a:t>
            </a:r>
            <a:endParaRPr lang="en-US" sz="2800" b="1" dirty="0">
              <a:solidFill>
                <a:schemeClr val="tx1"/>
              </a:solidFill>
              <a:latin typeface="Century Gothic" panose="020B0502020202020204" pitchFamily="34" charset="0"/>
            </a:endParaRPr>
          </a:p>
        </p:txBody>
      </p:sp>
      <p:sp>
        <p:nvSpPr>
          <p:cNvPr id="16" name="Rectangle 15">
            <a:extLst>
              <a:ext uri="{FF2B5EF4-FFF2-40B4-BE49-F238E27FC236}">
                <a16:creationId xmlns:a16="http://schemas.microsoft.com/office/drawing/2014/main" id="{6E98B4C7-A0F1-4D72-9864-42B79A5DC2F5}"/>
              </a:ext>
            </a:extLst>
          </p:cNvPr>
          <p:cNvSpPr/>
          <p:nvPr/>
        </p:nvSpPr>
        <p:spPr>
          <a:xfrm>
            <a:off x="7204114" y="5766583"/>
            <a:ext cx="2549486"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sz="2800" b="1" dirty="0">
                <a:solidFill>
                  <a:schemeClr val="tx1"/>
                </a:solidFill>
                <a:latin typeface="Century Gothic"/>
              </a:rPr>
              <a:t>neutralisation</a:t>
            </a:r>
            <a:endParaRPr lang="en-US" sz="2800" b="1" dirty="0">
              <a:solidFill>
                <a:schemeClr val="tx1"/>
              </a:solidFill>
              <a:latin typeface="Century Gothic" panose="020B0502020202020204" pitchFamily="34" charset="0"/>
            </a:endParaRPr>
          </a:p>
        </p:txBody>
      </p:sp>
    </p:spTree>
    <p:extLst>
      <p:ext uri="{BB962C8B-B14F-4D97-AF65-F5344CB8AC3E}">
        <p14:creationId xmlns:p14="http://schemas.microsoft.com/office/powerpoint/2010/main" val="10847489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6" name="Google Shape;106;p2"/>
          <p:cNvSpPr txBox="1"/>
          <p:nvPr/>
        </p:nvSpPr>
        <p:spPr>
          <a:xfrm>
            <a:off x="491071" y="477054"/>
            <a:ext cx="10406777" cy="473971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dirty="0">
              <a:solidFill>
                <a:schemeClr val="dk1"/>
              </a:solidFill>
              <a:latin typeface="Century Gothic"/>
              <a:ea typeface="Century Gothic"/>
              <a:cs typeface="Century Gothic"/>
              <a:sym typeface="Century Gothic"/>
            </a:endParaRPr>
          </a:p>
          <a:p>
            <a:pPr marR="0" lvl="0" algn="l" rtl="0">
              <a:lnSpc>
                <a:spcPct val="100000"/>
              </a:lnSpc>
              <a:spcBef>
                <a:spcPts val="0"/>
              </a:spcBef>
              <a:spcAft>
                <a:spcPts val="0"/>
              </a:spcAft>
              <a:buClr>
                <a:schemeClr val="dk1"/>
              </a:buClr>
              <a:buSzPts val="2400"/>
            </a:pPr>
            <a:r>
              <a:rPr lang="en-GB" sz="2400" b="0" i="0" u="none" strike="noStrike" cap="none" dirty="0">
                <a:solidFill>
                  <a:schemeClr val="dk1"/>
                </a:solidFill>
                <a:latin typeface="Century Gothic"/>
                <a:ea typeface="Century Gothic"/>
                <a:cs typeface="Century Gothic"/>
                <a:sym typeface="Century Gothic"/>
              </a:rPr>
              <a:t>The </a:t>
            </a:r>
            <a:r>
              <a:rPr lang="en-GB" sz="2400" b="1" i="0" u="none" strike="noStrike" cap="none" dirty="0">
                <a:solidFill>
                  <a:schemeClr val="dk1"/>
                </a:solidFill>
                <a:latin typeface="Century Gothic"/>
                <a:ea typeface="Century Gothic"/>
                <a:cs typeface="Century Gothic"/>
                <a:sym typeface="Century Gothic"/>
              </a:rPr>
              <a:t>fix-it</a:t>
            </a:r>
            <a:r>
              <a:rPr lang="en-GB" sz="2400" b="0" i="0" u="none" strike="noStrike" cap="none" dirty="0">
                <a:solidFill>
                  <a:schemeClr val="dk1"/>
                </a:solidFill>
                <a:latin typeface="Century Gothic"/>
                <a:ea typeface="Century Gothic"/>
                <a:cs typeface="Century Gothic"/>
                <a:sym typeface="Century Gothic"/>
              </a:rPr>
              <a:t> is an opportunity to respond to gaps in knowledge, especially those identified by th</a:t>
            </a:r>
            <a:r>
              <a:rPr lang="en-GB" sz="2400" dirty="0">
                <a:solidFill>
                  <a:schemeClr val="dk1"/>
                </a:solidFill>
                <a:latin typeface="Century Gothic"/>
                <a:ea typeface="Century Gothic"/>
                <a:cs typeface="Century Gothic"/>
                <a:sym typeface="Century Gothic"/>
              </a:rPr>
              <a:t>e previous lesson’s exit ticket.</a:t>
            </a:r>
          </a:p>
          <a:p>
            <a:pPr marL="457200" marR="0" lvl="0" indent="-457200" algn="l" rtl="0">
              <a:lnSpc>
                <a:spcPct val="100000"/>
              </a:lnSpc>
              <a:spcBef>
                <a:spcPts val="0"/>
              </a:spcBef>
              <a:spcAft>
                <a:spcPts val="0"/>
              </a:spcAft>
              <a:buClr>
                <a:schemeClr val="dk1"/>
              </a:buClr>
              <a:buSzPts val="2400"/>
              <a:buFont typeface="Arial"/>
              <a:buChar char="•"/>
            </a:pPr>
            <a:endParaRPr lang="en-GB" sz="2400" b="0" i="0" u="none" strike="noStrike" cap="none" dirty="0">
              <a:solidFill>
                <a:schemeClr val="dk1"/>
              </a:solidFill>
              <a:latin typeface="Century Gothic"/>
              <a:ea typeface="Arial"/>
              <a:cs typeface="Arial"/>
              <a:sym typeface="Century Gothic"/>
            </a:endParaRPr>
          </a:p>
          <a:p>
            <a:pPr marL="457200" marR="0" lvl="0" indent="-457200" algn="l" rtl="0">
              <a:lnSpc>
                <a:spcPct val="100000"/>
              </a:lnSpc>
              <a:spcBef>
                <a:spcPts val="0"/>
              </a:spcBef>
              <a:spcAft>
                <a:spcPts val="0"/>
              </a:spcAft>
              <a:buClr>
                <a:schemeClr val="dk1"/>
              </a:buClr>
              <a:buSzPts val="2400"/>
              <a:buFont typeface="Arial"/>
              <a:buChar char="•"/>
            </a:pPr>
            <a:r>
              <a:rPr lang="en-GB" sz="2400" dirty="0">
                <a:solidFill>
                  <a:schemeClr val="dk1"/>
                </a:solidFill>
                <a:latin typeface="Century Gothic"/>
                <a:ea typeface="Arial"/>
                <a:cs typeface="Arial"/>
                <a:sym typeface="Century Gothic"/>
              </a:rPr>
              <a:t>The teacher should customise this slide as needed, to facilitate</a:t>
            </a:r>
          </a:p>
          <a:p>
            <a:pPr marL="914400" lvl="1" indent="-457200">
              <a:buClr>
                <a:schemeClr val="dk1"/>
              </a:buClr>
              <a:buSzPts val="2400"/>
              <a:buFont typeface="Arial"/>
              <a:buChar char="•"/>
            </a:pPr>
            <a:r>
              <a:rPr lang="en-GB" sz="2400" b="1" i="0" u="none" strike="noStrike" cap="none" dirty="0">
                <a:solidFill>
                  <a:schemeClr val="dk1"/>
                </a:solidFill>
                <a:latin typeface="Century Gothic"/>
                <a:ea typeface="Arial"/>
                <a:cs typeface="Arial"/>
                <a:sym typeface="Century Gothic"/>
              </a:rPr>
              <a:t>reteach</a:t>
            </a:r>
            <a:r>
              <a:rPr lang="en-GB" sz="2400" dirty="0">
                <a:solidFill>
                  <a:schemeClr val="dk1"/>
                </a:solidFill>
                <a:latin typeface="Century Gothic"/>
                <a:ea typeface="Arial"/>
                <a:cs typeface="Arial"/>
                <a:sym typeface="Century Gothic"/>
              </a:rPr>
              <a:t>, </a:t>
            </a:r>
            <a:r>
              <a:rPr lang="en-GB" sz="2400" b="1" i="0" u="none" strike="noStrike" cap="none" dirty="0">
                <a:solidFill>
                  <a:schemeClr val="dk1"/>
                </a:solidFill>
                <a:latin typeface="Century Gothic"/>
                <a:ea typeface="Arial"/>
                <a:cs typeface="Arial"/>
                <a:sym typeface="Century Gothic"/>
              </a:rPr>
              <a:t>explanation, de</a:t>
            </a:r>
            <a:r>
              <a:rPr lang="en-GB" sz="2400" b="1" dirty="0">
                <a:solidFill>
                  <a:schemeClr val="dk1"/>
                </a:solidFill>
                <a:latin typeface="Century Gothic"/>
                <a:ea typeface="Arial"/>
                <a:cs typeface="Arial"/>
                <a:sym typeface="Century Gothic"/>
              </a:rPr>
              <a:t>monstration</a:t>
            </a:r>
            <a:r>
              <a:rPr lang="en-GB" sz="2400" dirty="0">
                <a:solidFill>
                  <a:schemeClr val="dk1"/>
                </a:solidFill>
                <a:latin typeface="Century Gothic"/>
                <a:ea typeface="Arial"/>
                <a:cs typeface="Arial"/>
                <a:sym typeface="Century Gothic"/>
              </a:rPr>
              <a:t> or </a:t>
            </a:r>
            <a:r>
              <a:rPr lang="en-GB" sz="2400" b="1" dirty="0">
                <a:solidFill>
                  <a:schemeClr val="dk1"/>
                </a:solidFill>
                <a:latin typeface="Century Gothic"/>
                <a:ea typeface="Arial"/>
                <a:cs typeface="Arial"/>
                <a:sym typeface="Century Gothic"/>
              </a:rPr>
              <a:t>modelling</a:t>
            </a:r>
            <a:r>
              <a:rPr lang="en-GB" sz="2400" dirty="0">
                <a:solidFill>
                  <a:schemeClr val="dk1"/>
                </a:solidFill>
                <a:latin typeface="Century Gothic"/>
                <a:ea typeface="Arial"/>
                <a:cs typeface="Arial"/>
                <a:sym typeface="Century Gothic"/>
              </a:rPr>
              <a:t> </a:t>
            </a:r>
            <a:r>
              <a:rPr lang="en-GB" sz="2400" b="0" i="0" u="none" strike="noStrike" cap="none" dirty="0">
                <a:solidFill>
                  <a:schemeClr val="dk1"/>
                </a:solidFill>
                <a:latin typeface="Century Gothic"/>
                <a:ea typeface="Arial"/>
                <a:cs typeface="Arial"/>
                <a:sym typeface="Century Gothic"/>
              </a:rPr>
              <a:t>of ideas and concepts that students have not yet grasped or have misunderstood.</a:t>
            </a:r>
          </a:p>
          <a:p>
            <a:pPr marL="914400" lvl="1" indent="-457200">
              <a:buClr>
                <a:schemeClr val="dk1"/>
              </a:buClr>
              <a:buSzPts val="2400"/>
              <a:buFont typeface="Arial"/>
              <a:buChar char="•"/>
            </a:pPr>
            <a:r>
              <a:rPr lang="en-GB" sz="2400" b="1" dirty="0">
                <a:solidFill>
                  <a:schemeClr val="dk1"/>
                </a:solidFill>
                <a:latin typeface="Century Gothic"/>
                <a:ea typeface="Arial"/>
                <a:cs typeface="Arial"/>
                <a:sym typeface="Century Gothic"/>
              </a:rPr>
              <a:t>practise</a:t>
            </a:r>
            <a:r>
              <a:rPr lang="en-GB" sz="2400" dirty="0">
                <a:solidFill>
                  <a:schemeClr val="dk1"/>
                </a:solidFill>
                <a:latin typeface="Century Gothic"/>
                <a:ea typeface="Arial"/>
                <a:cs typeface="Arial"/>
                <a:sym typeface="Century Gothic"/>
              </a:rPr>
              <a:t> answering specific questions or of key skills.</a:t>
            </a:r>
          </a:p>
          <a:p>
            <a:pPr marL="914400" lvl="1" indent="-457200">
              <a:buClr>
                <a:schemeClr val="dk1"/>
              </a:buClr>
              <a:buSzPts val="2400"/>
              <a:buFont typeface="Arial"/>
              <a:buChar char="•"/>
            </a:pPr>
            <a:r>
              <a:rPr lang="en-GB" sz="2400" b="1" dirty="0">
                <a:solidFill>
                  <a:schemeClr val="dk1"/>
                </a:solidFill>
                <a:latin typeface="Century Gothic"/>
                <a:ea typeface="Arial"/>
                <a:cs typeface="Arial"/>
                <a:sym typeface="Century Gothic"/>
              </a:rPr>
              <a:t>redrafting</a:t>
            </a:r>
            <a:r>
              <a:rPr lang="en-GB" sz="2400" dirty="0">
                <a:solidFill>
                  <a:schemeClr val="dk1"/>
                </a:solidFill>
                <a:latin typeface="Century Gothic"/>
                <a:ea typeface="Arial"/>
                <a:cs typeface="Arial"/>
                <a:sym typeface="Century Gothic"/>
              </a:rPr>
              <a:t> or </a:t>
            </a:r>
            <a:r>
              <a:rPr lang="en-GB" sz="2400" b="1" dirty="0">
                <a:solidFill>
                  <a:schemeClr val="dk1"/>
                </a:solidFill>
                <a:latin typeface="Century Gothic"/>
                <a:ea typeface="Arial"/>
                <a:cs typeface="Arial"/>
                <a:sym typeface="Century Gothic"/>
              </a:rPr>
              <a:t>improving</a:t>
            </a:r>
            <a:r>
              <a:rPr lang="en-GB" sz="2400" dirty="0">
                <a:solidFill>
                  <a:schemeClr val="dk1"/>
                </a:solidFill>
                <a:latin typeface="Century Gothic"/>
                <a:ea typeface="Arial"/>
                <a:cs typeface="Arial"/>
                <a:sym typeface="Century Gothic"/>
              </a:rPr>
              <a:t> previous work.</a:t>
            </a:r>
          </a:p>
          <a:p>
            <a:pPr marL="914400" lvl="1" indent="-457200">
              <a:buClr>
                <a:schemeClr val="dk1"/>
              </a:buClr>
              <a:buSzPts val="2400"/>
              <a:buFont typeface="Arial"/>
              <a:buChar char="•"/>
            </a:pPr>
            <a:endParaRPr lang="en-GB" sz="2400" dirty="0">
              <a:solidFill>
                <a:schemeClr val="dk1"/>
              </a:solidFill>
              <a:latin typeface="Century Gothic"/>
              <a:ea typeface="Arial"/>
              <a:cs typeface="Arial"/>
              <a:sym typeface="Century Gothic"/>
            </a:endParaRPr>
          </a:p>
          <a:p>
            <a:pPr marL="914400" lvl="1" indent="-457200">
              <a:buClr>
                <a:schemeClr val="dk1"/>
              </a:buClr>
              <a:buSzPts val="2400"/>
              <a:buFont typeface="Arial"/>
              <a:buChar char="•"/>
            </a:pPr>
            <a:endParaRPr lang="en-GB" sz="2400" dirty="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sz="1400" b="0" i="0" u="none" strike="noStrike" cap="none" dirty="0">
              <a:solidFill>
                <a:srgbClr val="000000"/>
              </a:solidFill>
              <a:latin typeface="Arial"/>
              <a:ea typeface="Arial"/>
              <a:cs typeface="Arial"/>
              <a:sym typeface="Arial"/>
            </a:endParaRPr>
          </a:p>
        </p:txBody>
      </p:sp>
      <p:sp>
        <p:nvSpPr>
          <p:cNvPr id="2" name="Title 1">
            <a:extLst>
              <a:ext uri="{FF2B5EF4-FFF2-40B4-BE49-F238E27FC236}">
                <a16:creationId xmlns:a16="http://schemas.microsoft.com/office/drawing/2014/main" id="{6C92CDF9-9E9C-714B-9C6F-2DE6F9E48CAE}"/>
              </a:ext>
            </a:extLst>
          </p:cNvPr>
          <p:cNvSpPr>
            <a:spLocks noGrp="1"/>
          </p:cNvSpPr>
          <p:nvPr>
            <p:ph type="title"/>
          </p:nvPr>
        </p:nvSpPr>
        <p:spPr/>
        <p:txBody>
          <a:bodyPr>
            <a:normAutofit/>
          </a:bodyPr>
          <a:lstStyle/>
          <a:p>
            <a:r>
              <a:rPr lang="en-GB" sz="2800">
                <a:solidFill>
                  <a:schemeClr val="dk1"/>
                </a:solidFill>
                <a:latin typeface="Century Gothic"/>
                <a:ea typeface="Century Gothic"/>
                <a:cs typeface="Century Gothic"/>
                <a:sym typeface="Century Gothic"/>
              </a:rPr>
              <a:t>This is the fix-it portion of the lesson</a:t>
            </a:r>
            <a:endParaRPr lang="en-US"/>
          </a:p>
        </p:txBody>
      </p:sp>
      <p:pic>
        <p:nvPicPr>
          <p:cNvPr id="4" name="Picture 3">
            <a:extLst>
              <a:ext uri="{FF2B5EF4-FFF2-40B4-BE49-F238E27FC236}">
                <a16:creationId xmlns:a16="http://schemas.microsoft.com/office/drawing/2014/main" id="{09E9A596-7BDE-47CA-B9AC-5D1827CD0539}"/>
              </a:ext>
            </a:extLst>
          </p:cNvPr>
          <p:cNvPicPr>
            <a:picLocks noChangeAspect="1"/>
          </p:cNvPicPr>
          <p:nvPr/>
        </p:nvPicPr>
        <p:blipFill>
          <a:blip r:embed="rId3"/>
          <a:stretch>
            <a:fillRect/>
          </a:stretch>
        </p:blipFill>
        <p:spPr>
          <a:xfrm>
            <a:off x="6866021" y="4159925"/>
            <a:ext cx="4560352" cy="2600258"/>
          </a:xfrm>
          <a:prstGeom prst="rect">
            <a:avLst/>
          </a:prstGeom>
          <a:ln>
            <a:solidFill>
              <a:schemeClr val="tx1"/>
            </a:solidFill>
          </a:ln>
        </p:spPr>
      </p:pic>
    </p:spTree>
    <p:extLst>
      <p:ext uri="{BB962C8B-B14F-4D97-AF65-F5344CB8AC3E}">
        <p14:creationId xmlns:p14="http://schemas.microsoft.com/office/powerpoint/2010/main" val="810804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6406B-2EE3-5543-B51D-AF2696FB5A22}"/>
              </a:ext>
            </a:extLst>
          </p:cNvPr>
          <p:cNvSpPr>
            <a:spLocks noGrp="1"/>
          </p:cNvSpPr>
          <p:nvPr>
            <p:ph type="title"/>
          </p:nvPr>
        </p:nvSpPr>
        <p:spPr/>
        <p:txBody>
          <a:bodyPr/>
          <a:lstStyle/>
          <a:p>
            <a:r>
              <a:rPr lang="en-US" dirty="0">
                <a:latin typeface="Century Gothic" panose="020B0502020202020204" pitchFamily="34" charset="0"/>
              </a:rPr>
              <a:t>What happens when a soluble substance dissolves?</a:t>
            </a:r>
          </a:p>
        </p:txBody>
      </p:sp>
      <p:grpSp>
        <p:nvGrpSpPr>
          <p:cNvPr id="6" name="Group 5">
            <a:extLst>
              <a:ext uri="{FF2B5EF4-FFF2-40B4-BE49-F238E27FC236}">
                <a16:creationId xmlns:a16="http://schemas.microsoft.com/office/drawing/2014/main" id="{DDFF1773-8099-554B-A864-A99DC7E3CB55}"/>
              </a:ext>
            </a:extLst>
          </p:cNvPr>
          <p:cNvGrpSpPr/>
          <p:nvPr/>
        </p:nvGrpSpPr>
        <p:grpSpPr>
          <a:xfrm>
            <a:off x="1446335" y="1262090"/>
            <a:ext cx="3934557" cy="4237892"/>
            <a:chOff x="215412" y="1248508"/>
            <a:chExt cx="4762500" cy="5486400"/>
          </a:xfrm>
        </p:grpSpPr>
        <p:pic>
          <p:nvPicPr>
            <p:cNvPr id="4" name="Picture 3" descr="A picture containing text, vessel, device, jar&#10;&#10;Description automatically generated">
              <a:extLst>
                <a:ext uri="{FF2B5EF4-FFF2-40B4-BE49-F238E27FC236}">
                  <a16:creationId xmlns:a16="http://schemas.microsoft.com/office/drawing/2014/main" id="{FCFE0395-9267-374B-8979-8DFD78B87AB6}"/>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215412" y="1248508"/>
              <a:ext cx="4762500" cy="5486400"/>
            </a:xfrm>
            <a:prstGeom prst="rect">
              <a:avLst/>
            </a:prstGeom>
          </p:spPr>
        </p:pic>
        <p:sp>
          <p:nvSpPr>
            <p:cNvPr id="5" name="Rectangle 4">
              <a:extLst>
                <a:ext uri="{FF2B5EF4-FFF2-40B4-BE49-F238E27FC236}">
                  <a16:creationId xmlns:a16="http://schemas.microsoft.com/office/drawing/2014/main" id="{BC943EC6-495C-634C-B72D-47D7E9E5EC62}"/>
                </a:ext>
              </a:extLst>
            </p:cNvPr>
            <p:cNvSpPr/>
            <p:nvPr/>
          </p:nvSpPr>
          <p:spPr>
            <a:xfrm>
              <a:off x="1371600" y="2321169"/>
              <a:ext cx="2356338" cy="3376246"/>
            </a:xfrm>
            <a:prstGeom prst="rect">
              <a:avLst/>
            </a:prstGeom>
            <a:solidFill>
              <a:srgbClr val="F9F9F8"/>
            </a:solidFill>
            <a:ln>
              <a:solidFill>
                <a:srgbClr val="FBFA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Oval 12">
            <a:extLst>
              <a:ext uri="{FF2B5EF4-FFF2-40B4-BE49-F238E27FC236}">
                <a16:creationId xmlns:a16="http://schemas.microsoft.com/office/drawing/2014/main" id="{CD73045E-48C6-434F-9DE5-ED27D7259778}"/>
              </a:ext>
            </a:extLst>
          </p:cNvPr>
          <p:cNvSpPr/>
          <p:nvPr/>
        </p:nvSpPr>
        <p:spPr>
          <a:xfrm>
            <a:off x="2333429" y="297557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51CE82B5-B4D9-7E49-816B-05B04E4F2CEF}"/>
              </a:ext>
            </a:extLst>
          </p:cNvPr>
          <p:cNvSpPr/>
          <p:nvPr/>
        </p:nvSpPr>
        <p:spPr>
          <a:xfrm>
            <a:off x="2781005" y="315514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98A2D349-14AF-294C-862D-5B43CAE04AF0}"/>
              </a:ext>
            </a:extLst>
          </p:cNvPr>
          <p:cNvSpPr/>
          <p:nvPr/>
        </p:nvSpPr>
        <p:spPr>
          <a:xfrm>
            <a:off x="3412788" y="347385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5D9D94E2-9748-FE4B-880B-7C28F05CEB81}"/>
              </a:ext>
            </a:extLst>
          </p:cNvPr>
          <p:cNvSpPr/>
          <p:nvPr/>
        </p:nvSpPr>
        <p:spPr>
          <a:xfrm>
            <a:off x="3053007" y="363871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4F0488A9-A9BA-4E43-B89B-C02D08BBF0AC}"/>
              </a:ext>
            </a:extLst>
          </p:cNvPr>
          <p:cNvSpPr/>
          <p:nvPr/>
        </p:nvSpPr>
        <p:spPr>
          <a:xfrm>
            <a:off x="3678690" y="383648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B853DD61-415B-4D4A-80A3-621672BF6EED}"/>
              </a:ext>
            </a:extLst>
          </p:cNvPr>
          <p:cNvSpPr/>
          <p:nvPr/>
        </p:nvSpPr>
        <p:spPr>
          <a:xfrm>
            <a:off x="2455873" y="454826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87AB29B4-CB7A-8843-A903-C2A8713CB910}"/>
              </a:ext>
            </a:extLst>
          </p:cNvPr>
          <p:cNvSpPr/>
          <p:nvPr/>
        </p:nvSpPr>
        <p:spPr>
          <a:xfrm>
            <a:off x="2669448" y="386911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A5580263-67BF-4446-A92B-4901ABB869DF}"/>
              </a:ext>
            </a:extLst>
          </p:cNvPr>
          <p:cNvSpPr/>
          <p:nvPr/>
        </p:nvSpPr>
        <p:spPr>
          <a:xfrm>
            <a:off x="3465895" y="416094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E3539360-E327-5340-B1F7-2B822C6E63B6}"/>
              </a:ext>
            </a:extLst>
          </p:cNvPr>
          <p:cNvSpPr/>
          <p:nvPr/>
        </p:nvSpPr>
        <p:spPr>
          <a:xfrm>
            <a:off x="4071802" y="437620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2E65C9E2-F3BB-934A-979E-D5175C6E56A7}"/>
              </a:ext>
            </a:extLst>
          </p:cNvPr>
          <p:cNvSpPr/>
          <p:nvPr/>
        </p:nvSpPr>
        <p:spPr>
          <a:xfrm>
            <a:off x="2419629" y="341023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8DBE8276-A441-334C-AE7C-E438AAE1F209}"/>
              </a:ext>
            </a:extLst>
          </p:cNvPr>
          <p:cNvSpPr/>
          <p:nvPr/>
        </p:nvSpPr>
        <p:spPr>
          <a:xfrm>
            <a:off x="3306705" y="298278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4D1D95AD-70F3-8C4C-AEC5-21FBDEE71BBC}"/>
              </a:ext>
            </a:extLst>
          </p:cNvPr>
          <p:cNvSpPr/>
          <p:nvPr/>
        </p:nvSpPr>
        <p:spPr>
          <a:xfrm>
            <a:off x="3056774" y="412066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CD6358A-291D-C945-B2D6-C1409E7177F3}"/>
              </a:ext>
            </a:extLst>
          </p:cNvPr>
          <p:cNvSpPr/>
          <p:nvPr/>
        </p:nvSpPr>
        <p:spPr>
          <a:xfrm>
            <a:off x="3791562" y="332557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CD93AB42-5E66-EB4E-A6FD-7FF11D85401A}"/>
              </a:ext>
            </a:extLst>
          </p:cNvPr>
          <p:cNvSpPr/>
          <p:nvPr/>
        </p:nvSpPr>
        <p:spPr>
          <a:xfrm>
            <a:off x="2242929" y="388242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4797679-15C8-9F45-81D6-3A35B53AD984}"/>
              </a:ext>
            </a:extLst>
          </p:cNvPr>
          <p:cNvSpPr/>
          <p:nvPr/>
        </p:nvSpPr>
        <p:spPr>
          <a:xfrm>
            <a:off x="4137059" y="367963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408876A1-D079-6149-B249-C93E64D3308D}"/>
              </a:ext>
            </a:extLst>
          </p:cNvPr>
          <p:cNvSpPr/>
          <p:nvPr/>
        </p:nvSpPr>
        <p:spPr>
          <a:xfrm>
            <a:off x="3706940" y="478276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0475E6D5-DBA5-294A-B2D8-306249F6197F}"/>
              </a:ext>
            </a:extLst>
          </p:cNvPr>
          <p:cNvSpPr/>
          <p:nvPr/>
        </p:nvSpPr>
        <p:spPr>
          <a:xfrm>
            <a:off x="2962772" y="453446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9BED11F3-AC7E-8442-860A-9965EFEFC763}"/>
              </a:ext>
            </a:extLst>
          </p:cNvPr>
          <p:cNvSpPr/>
          <p:nvPr/>
        </p:nvSpPr>
        <p:spPr>
          <a:xfrm>
            <a:off x="2411993" y="258497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ED7DA834-DCF2-CA44-9F91-AB46F9AA3E54}"/>
              </a:ext>
            </a:extLst>
          </p:cNvPr>
          <p:cNvSpPr/>
          <p:nvPr/>
        </p:nvSpPr>
        <p:spPr>
          <a:xfrm>
            <a:off x="2854114" y="260917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C5B30235-69B0-EA45-BB0B-6F5801382983}"/>
              </a:ext>
            </a:extLst>
          </p:cNvPr>
          <p:cNvSpPr/>
          <p:nvPr/>
        </p:nvSpPr>
        <p:spPr>
          <a:xfrm>
            <a:off x="3518442" y="281789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AA65EC92-0C32-184C-BC16-C2475EC85A88}"/>
              </a:ext>
            </a:extLst>
          </p:cNvPr>
          <p:cNvSpPr/>
          <p:nvPr/>
        </p:nvSpPr>
        <p:spPr>
          <a:xfrm>
            <a:off x="3778828" y="272688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070E3554-96DA-594E-B3CA-977D34B2D88D}"/>
              </a:ext>
            </a:extLst>
          </p:cNvPr>
          <p:cNvSpPr/>
          <p:nvPr/>
        </p:nvSpPr>
        <p:spPr>
          <a:xfrm>
            <a:off x="4258856" y="275864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BCAF8F5-6BC8-1542-BCBD-0AED63EDA209}"/>
              </a:ext>
            </a:extLst>
          </p:cNvPr>
          <p:cNvSpPr/>
          <p:nvPr/>
        </p:nvSpPr>
        <p:spPr>
          <a:xfrm>
            <a:off x="3971171" y="463760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019413E7-5075-AD4D-A078-0B0161F96B8E}"/>
              </a:ext>
            </a:extLst>
          </p:cNvPr>
          <p:cNvSpPr/>
          <p:nvPr/>
        </p:nvSpPr>
        <p:spPr>
          <a:xfrm>
            <a:off x="2132098" y="359819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15DABA35-99E6-CE44-9BD3-EBDF3A83994E}"/>
              </a:ext>
            </a:extLst>
          </p:cNvPr>
          <p:cNvSpPr/>
          <p:nvPr/>
        </p:nvSpPr>
        <p:spPr>
          <a:xfrm>
            <a:off x="2689907" y="357824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1FF2D9FD-A6A8-264A-841A-F2A7E9011A23}"/>
              </a:ext>
            </a:extLst>
          </p:cNvPr>
          <p:cNvSpPr/>
          <p:nvPr/>
        </p:nvSpPr>
        <p:spPr>
          <a:xfrm>
            <a:off x="3859657" y="300794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73269913-B274-0E4C-B127-8B79B9048731}"/>
              </a:ext>
            </a:extLst>
          </p:cNvPr>
          <p:cNvSpPr/>
          <p:nvPr/>
        </p:nvSpPr>
        <p:spPr>
          <a:xfrm>
            <a:off x="4036216" y="325361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C5579140-3BC5-A74D-8DE8-B4FD60CB9279}"/>
              </a:ext>
            </a:extLst>
          </p:cNvPr>
          <p:cNvSpPr/>
          <p:nvPr/>
        </p:nvSpPr>
        <p:spPr>
          <a:xfrm>
            <a:off x="2538485" y="421534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E56B44BD-0D3C-A744-B208-DF715EACAAF7}"/>
              </a:ext>
            </a:extLst>
          </p:cNvPr>
          <p:cNvSpPr/>
          <p:nvPr/>
        </p:nvSpPr>
        <p:spPr>
          <a:xfrm>
            <a:off x="2143502" y="426231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D8C7AE78-1A5C-F643-B250-7B2E83F7B5D0}"/>
              </a:ext>
            </a:extLst>
          </p:cNvPr>
          <p:cNvSpPr/>
          <p:nvPr/>
        </p:nvSpPr>
        <p:spPr>
          <a:xfrm>
            <a:off x="3204656" y="447934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A0B7D8F3-F0E9-4E40-B4B0-49A541CF70F5}"/>
              </a:ext>
            </a:extLst>
          </p:cNvPr>
          <p:cNvSpPr/>
          <p:nvPr/>
        </p:nvSpPr>
        <p:spPr>
          <a:xfrm>
            <a:off x="3126289" y="479000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7160D85E-DDA5-5B4F-B8BF-76981AC352B4}"/>
              </a:ext>
            </a:extLst>
          </p:cNvPr>
          <p:cNvSpPr/>
          <p:nvPr/>
        </p:nvSpPr>
        <p:spPr>
          <a:xfrm>
            <a:off x="2704385" y="473088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359F8E7D-1A6B-1842-AAB5-02154F687D83}"/>
              </a:ext>
            </a:extLst>
          </p:cNvPr>
          <p:cNvSpPr/>
          <p:nvPr/>
        </p:nvSpPr>
        <p:spPr>
          <a:xfrm>
            <a:off x="3190423" y="266480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90E5CE28-101B-664F-8A82-F1C70BC10288}"/>
              </a:ext>
            </a:extLst>
          </p:cNvPr>
          <p:cNvSpPr/>
          <p:nvPr/>
        </p:nvSpPr>
        <p:spPr>
          <a:xfrm>
            <a:off x="3040387" y="332955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CE86EC2C-B0B7-204D-A6DA-BB7A22C7A48F}"/>
              </a:ext>
            </a:extLst>
          </p:cNvPr>
          <p:cNvSpPr/>
          <p:nvPr/>
        </p:nvSpPr>
        <p:spPr>
          <a:xfrm>
            <a:off x="4300606" y="393786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DCC1B68B-60AF-0646-9339-FADECF30EE4B}"/>
              </a:ext>
            </a:extLst>
          </p:cNvPr>
          <p:cNvSpPr/>
          <p:nvPr/>
        </p:nvSpPr>
        <p:spPr>
          <a:xfrm>
            <a:off x="3757549" y="355003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1969619D-F81E-C64A-B402-8D3386D8AF7B}"/>
              </a:ext>
            </a:extLst>
          </p:cNvPr>
          <p:cNvSpPr/>
          <p:nvPr/>
        </p:nvSpPr>
        <p:spPr>
          <a:xfrm>
            <a:off x="3522525" y="456734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4DB4F8FF-0B68-874A-9300-776CF25F6BA2}"/>
              </a:ext>
            </a:extLst>
          </p:cNvPr>
          <p:cNvSpPr/>
          <p:nvPr/>
        </p:nvSpPr>
        <p:spPr>
          <a:xfrm>
            <a:off x="2792326" y="422492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DBF0CC4C-70CA-B945-ACB5-DA1D7066E4DD}"/>
              </a:ext>
            </a:extLst>
          </p:cNvPr>
          <p:cNvSpPr/>
          <p:nvPr/>
        </p:nvSpPr>
        <p:spPr>
          <a:xfrm>
            <a:off x="2102803" y="276078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71C39E0E-E0C0-CE44-9A80-2B2C12E26FC3}"/>
              </a:ext>
            </a:extLst>
          </p:cNvPr>
          <p:cNvSpPr/>
          <p:nvPr/>
        </p:nvSpPr>
        <p:spPr>
          <a:xfrm>
            <a:off x="2095973" y="321167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94F07C44-9826-1942-A3B8-AD872D201C31}"/>
              </a:ext>
            </a:extLst>
          </p:cNvPr>
          <p:cNvSpPr/>
          <p:nvPr/>
        </p:nvSpPr>
        <p:spPr>
          <a:xfrm>
            <a:off x="3724250" y="417421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1B30EFA0-37AF-244A-BF40-A3A7F692C2A5}"/>
              </a:ext>
            </a:extLst>
          </p:cNvPr>
          <p:cNvSpPr/>
          <p:nvPr/>
        </p:nvSpPr>
        <p:spPr>
          <a:xfrm>
            <a:off x="3491471" y="321788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4C3FA2D5-90FD-8B46-9B8C-F2A94756CC9F}"/>
              </a:ext>
            </a:extLst>
          </p:cNvPr>
          <p:cNvSpPr/>
          <p:nvPr/>
        </p:nvSpPr>
        <p:spPr>
          <a:xfrm>
            <a:off x="2977694" y="291270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79A7139C-EF3F-D744-9C59-5EA7C1CACE4E}"/>
              </a:ext>
            </a:extLst>
          </p:cNvPr>
          <p:cNvSpPr/>
          <p:nvPr/>
        </p:nvSpPr>
        <p:spPr>
          <a:xfrm>
            <a:off x="3268808" y="383906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C6FA46B2-602F-644A-93AB-CEA32DE8FF10}"/>
              </a:ext>
            </a:extLst>
          </p:cNvPr>
          <p:cNvSpPr/>
          <p:nvPr/>
        </p:nvSpPr>
        <p:spPr>
          <a:xfrm>
            <a:off x="2505138" y="316613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F954E6D5-8C43-4242-8767-D926A8F201EF}"/>
              </a:ext>
            </a:extLst>
          </p:cNvPr>
          <p:cNvSpPr/>
          <p:nvPr/>
        </p:nvSpPr>
        <p:spPr>
          <a:xfrm>
            <a:off x="4312096" y="453186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9976320D-62ED-FF4B-9977-FEEA4DBDD4AE}"/>
              </a:ext>
            </a:extLst>
          </p:cNvPr>
          <p:cNvSpPr/>
          <p:nvPr/>
        </p:nvSpPr>
        <p:spPr>
          <a:xfrm>
            <a:off x="4042251" y="405094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15F77EC8-2020-154C-AA6C-4853B9E7CF2F}"/>
              </a:ext>
            </a:extLst>
          </p:cNvPr>
          <p:cNvSpPr/>
          <p:nvPr/>
        </p:nvSpPr>
        <p:spPr>
          <a:xfrm>
            <a:off x="4282412" y="344430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C0FA3411-6C85-C245-9F40-6FC901A66CFA}"/>
              </a:ext>
            </a:extLst>
          </p:cNvPr>
          <p:cNvSpPr/>
          <p:nvPr/>
        </p:nvSpPr>
        <p:spPr>
          <a:xfrm>
            <a:off x="4328484" y="309128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2AD8CC95-B3C0-2246-93C5-D13A63CCFB21}"/>
              </a:ext>
            </a:extLst>
          </p:cNvPr>
          <p:cNvSpPr/>
          <p:nvPr/>
        </p:nvSpPr>
        <p:spPr>
          <a:xfrm>
            <a:off x="3515857" y="262555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1D16B07B-0168-CC43-B415-147004285F4A}"/>
              </a:ext>
            </a:extLst>
          </p:cNvPr>
          <p:cNvSpPr/>
          <p:nvPr/>
        </p:nvSpPr>
        <p:spPr>
          <a:xfrm>
            <a:off x="2611593" y="284961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18596F92-0148-B249-AD6E-C58603C14C23}"/>
              </a:ext>
            </a:extLst>
          </p:cNvPr>
          <p:cNvSpPr/>
          <p:nvPr/>
        </p:nvSpPr>
        <p:spPr>
          <a:xfrm>
            <a:off x="3786005" y="442345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A40929DD-253F-244B-BC46-655C7DCB6775}"/>
              </a:ext>
            </a:extLst>
          </p:cNvPr>
          <p:cNvSpPr/>
          <p:nvPr/>
        </p:nvSpPr>
        <p:spPr>
          <a:xfrm>
            <a:off x="2161189" y="457855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E4FF9BD8-F554-AA47-826D-7ED1959167CF}"/>
              </a:ext>
            </a:extLst>
          </p:cNvPr>
          <p:cNvSpPr/>
          <p:nvPr/>
        </p:nvSpPr>
        <p:spPr>
          <a:xfrm>
            <a:off x="2893227" y="388526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0129F158-F1FE-2943-BC1C-122D85F02872}"/>
              </a:ext>
            </a:extLst>
          </p:cNvPr>
          <p:cNvSpPr/>
          <p:nvPr/>
        </p:nvSpPr>
        <p:spPr>
          <a:xfrm>
            <a:off x="4030495" y="263185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Oval 67">
            <a:extLst>
              <a:ext uri="{FF2B5EF4-FFF2-40B4-BE49-F238E27FC236}">
                <a16:creationId xmlns:a16="http://schemas.microsoft.com/office/drawing/2014/main" id="{4800C832-7497-8640-862C-7EA5EEAB452E}"/>
              </a:ext>
            </a:extLst>
          </p:cNvPr>
          <p:cNvSpPr/>
          <p:nvPr/>
        </p:nvSpPr>
        <p:spPr>
          <a:xfrm>
            <a:off x="536984" y="578533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TextBox 68">
            <a:extLst>
              <a:ext uri="{FF2B5EF4-FFF2-40B4-BE49-F238E27FC236}">
                <a16:creationId xmlns:a16="http://schemas.microsoft.com/office/drawing/2014/main" id="{A0BFA04B-5BC5-F94B-929F-64402B9B40E6}"/>
              </a:ext>
            </a:extLst>
          </p:cNvPr>
          <p:cNvSpPr txBox="1"/>
          <p:nvPr/>
        </p:nvSpPr>
        <p:spPr>
          <a:xfrm>
            <a:off x="898369" y="5714775"/>
            <a:ext cx="2922595" cy="461665"/>
          </a:xfrm>
          <a:prstGeom prst="rect">
            <a:avLst/>
          </a:prstGeom>
          <a:noFill/>
        </p:spPr>
        <p:txBody>
          <a:bodyPr wrap="none" rtlCol="0">
            <a:spAutoFit/>
          </a:bodyPr>
          <a:lstStyle/>
          <a:p>
            <a:r>
              <a:rPr lang="en-US" sz="2400" dirty="0">
                <a:latin typeface="Century Gothic" panose="020B0502020202020204" pitchFamily="34" charset="0"/>
              </a:rPr>
              <a:t>= a water particle</a:t>
            </a:r>
          </a:p>
        </p:txBody>
      </p:sp>
      <p:sp>
        <p:nvSpPr>
          <p:cNvPr id="70" name="Oval 69">
            <a:extLst>
              <a:ext uri="{FF2B5EF4-FFF2-40B4-BE49-F238E27FC236}">
                <a16:creationId xmlns:a16="http://schemas.microsoft.com/office/drawing/2014/main" id="{64D08608-727D-D348-9E34-4CEF2F38527E}"/>
              </a:ext>
            </a:extLst>
          </p:cNvPr>
          <p:cNvSpPr/>
          <p:nvPr/>
        </p:nvSpPr>
        <p:spPr>
          <a:xfrm>
            <a:off x="556122" y="6325135"/>
            <a:ext cx="341676" cy="316523"/>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8" name="Group 147">
            <a:extLst>
              <a:ext uri="{FF2B5EF4-FFF2-40B4-BE49-F238E27FC236}">
                <a16:creationId xmlns:a16="http://schemas.microsoft.com/office/drawing/2014/main" id="{6E3BB1D3-32D4-5E4F-9BA5-749E7F9181EA}"/>
              </a:ext>
            </a:extLst>
          </p:cNvPr>
          <p:cNvGrpSpPr/>
          <p:nvPr/>
        </p:nvGrpSpPr>
        <p:grpSpPr>
          <a:xfrm>
            <a:off x="2854114" y="4195700"/>
            <a:ext cx="1039238" cy="922534"/>
            <a:chOff x="2854114" y="4195700"/>
            <a:chExt cx="1039238" cy="922534"/>
          </a:xfrm>
        </p:grpSpPr>
        <p:sp>
          <p:nvSpPr>
            <p:cNvPr id="71" name="Oval 70">
              <a:extLst>
                <a:ext uri="{FF2B5EF4-FFF2-40B4-BE49-F238E27FC236}">
                  <a16:creationId xmlns:a16="http://schemas.microsoft.com/office/drawing/2014/main" id="{6CDB689F-6D4F-AA40-ADE5-5A1D109E36ED}"/>
                </a:ext>
              </a:extLst>
            </p:cNvPr>
            <p:cNvSpPr/>
            <p:nvPr/>
          </p:nvSpPr>
          <p:spPr>
            <a:xfrm>
              <a:off x="2854114" y="4208525"/>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id="{24DF3F33-855F-A14D-B296-4663B333E092}"/>
                </a:ext>
              </a:extLst>
            </p:cNvPr>
            <p:cNvSpPr/>
            <p:nvPr/>
          </p:nvSpPr>
          <p:spPr>
            <a:xfrm>
              <a:off x="3536102" y="4201771"/>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id="{B0A75320-199C-5D4C-8FE6-9AD0774BAD8E}"/>
                </a:ext>
              </a:extLst>
            </p:cNvPr>
            <p:cNvSpPr/>
            <p:nvPr/>
          </p:nvSpPr>
          <p:spPr>
            <a:xfrm>
              <a:off x="3195039" y="4195700"/>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98BA4A78-5802-714B-83B7-F0B8DE7C5C84}"/>
                </a:ext>
              </a:extLst>
            </p:cNvPr>
            <p:cNvSpPr/>
            <p:nvPr/>
          </p:nvSpPr>
          <p:spPr>
            <a:xfrm>
              <a:off x="2883532" y="4502881"/>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7042435E-C5FA-BE49-BCEA-7C49B632A1A0}"/>
                </a:ext>
              </a:extLst>
            </p:cNvPr>
            <p:cNvSpPr/>
            <p:nvPr/>
          </p:nvSpPr>
          <p:spPr>
            <a:xfrm>
              <a:off x="3199713" y="4502043"/>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id="{5C31D144-94C1-1D40-9C9C-E6B7027FA791}"/>
                </a:ext>
              </a:extLst>
            </p:cNvPr>
            <p:cNvSpPr/>
            <p:nvPr/>
          </p:nvSpPr>
          <p:spPr>
            <a:xfrm>
              <a:off x="3551676" y="4499392"/>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6205E647-7D4D-8D43-90FC-D3F7C5BD75F7}"/>
                </a:ext>
              </a:extLst>
            </p:cNvPr>
            <p:cNvSpPr/>
            <p:nvPr/>
          </p:nvSpPr>
          <p:spPr>
            <a:xfrm>
              <a:off x="2863611" y="4801711"/>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id="{6B8E0302-80DA-294D-8633-8A8B20A22347}"/>
                </a:ext>
              </a:extLst>
            </p:cNvPr>
            <p:cNvSpPr/>
            <p:nvPr/>
          </p:nvSpPr>
          <p:spPr>
            <a:xfrm>
              <a:off x="3199045" y="4800873"/>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0DCD9C00-E244-6842-888C-778AD3E3E574}"/>
                </a:ext>
              </a:extLst>
            </p:cNvPr>
            <p:cNvSpPr/>
            <p:nvPr/>
          </p:nvSpPr>
          <p:spPr>
            <a:xfrm>
              <a:off x="3549640" y="4799664"/>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0" name="TextBox 79">
            <a:extLst>
              <a:ext uri="{FF2B5EF4-FFF2-40B4-BE49-F238E27FC236}">
                <a16:creationId xmlns:a16="http://schemas.microsoft.com/office/drawing/2014/main" id="{34D79516-1F52-CA49-889F-6935851EB98B}"/>
              </a:ext>
            </a:extLst>
          </p:cNvPr>
          <p:cNvSpPr txBox="1"/>
          <p:nvPr/>
        </p:nvSpPr>
        <p:spPr>
          <a:xfrm>
            <a:off x="950333" y="6255042"/>
            <a:ext cx="2791149" cy="461665"/>
          </a:xfrm>
          <a:prstGeom prst="rect">
            <a:avLst/>
          </a:prstGeom>
          <a:noFill/>
        </p:spPr>
        <p:txBody>
          <a:bodyPr wrap="none" rtlCol="0">
            <a:spAutoFit/>
          </a:bodyPr>
          <a:lstStyle/>
          <a:p>
            <a:r>
              <a:rPr lang="en-US" sz="2400" dirty="0">
                <a:latin typeface="Century Gothic" panose="020B0502020202020204" pitchFamily="34" charset="0"/>
              </a:rPr>
              <a:t>= a sugar particle</a:t>
            </a:r>
          </a:p>
        </p:txBody>
      </p:sp>
      <p:sp>
        <p:nvSpPr>
          <p:cNvPr id="149" name="TextBox 148">
            <a:extLst>
              <a:ext uri="{FF2B5EF4-FFF2-40B4-BE49-F238E27FC236}">
                <a16:creationId xmlns:a16="http://schemas.microsoft.com/office/drawing/2014/main" id="{61035A8A-FF2F-4E7C-A836-91E06332CEBB}"/>
              </a:ext>
            </a:extLst>
          </p:cNvPr>
          <p:cNvSpPr txBox="1"/>
          <p:nvPr/>
        </p:nvSpPr>
        <p:spPr>
          <a:xfrm>
            <a:off x="2093356" y="1072430"/>
            <a:ext cx="2638864" cy="461665"/>
          </a:xfrm>
          <a:prstGeom prst="rect">
            <a:avLst/>
          </a:prstGeom>
          <a:noFill/>
        </p:spPr>
        <p:txBody>
          <a:bodyPr wrap="none" rtlCol="0">
            <a:spAutoFit/>
          </a:bodyPr>
          <a:lstStyle/>
          <a:p>
            <a:r>
              <a:rPr lang="en-US" sz="2400" dirty="0">
                <a:latin typeface="Century Gothic" panose="020B0502020202020204" pitchFamily="34" charset="0"/>
              </a:rPr>
              <a:t>Before dissolving</a:t>
            </a:r>
          </a:p>
        </p:txBody>
      </p:sp>
      <p:grpSp>
        <p:nvGrpSpPr>
          <p:cNvPr id="7" name="Group 6">
            <a:extLst>
              <a:ext uri="{FF2B5EF4-FFF2-40B4-BE49-F238E27FC236}">
                <a16:creationId xmlns:a16="http://schemas.microsoft.com/office/drawing/2014/main" id="{88F1E420-06A8-44B6-A2D6-D70DE0BB4433}"/>
              </a:ext>
            </a:extLst>
          </p:cNvPr>
          <p:cNvGrpSpPr/>
          <p:nvPr/>
        </p:nvGrpSpPr>
        <p:grpSpPr>
          <a:xfrm>
            <a:off x="6096254" y="1022068"/>
            <a:ext cx="3934557" cy="4504687"/>
            <a:chOff x="6096254" y="1022068"/>
            <a:chExt cx="3934557" cy="4504687"/>
          </a:xfrm>
        </p:grpSpPr>
        <p:grpSp>
          <p:nvGrpSpPr>
            <p:cNvPr id="81" name="Group 80">
              <a:extLst>
                <a:ext uri="{FF2B5EF4-FFF2-40B4-BE49-F238E27FC236}">
                  <a16:creationId xmlns:a16="http://schemas.microsoft.com/office/drawing/2014/main" id="{7E068A2A-74FD-524B-9B14-5C10D1AECC46}"/>
                </a:ext>
              </a:extLst>
            </p:cNvPr>
            <p:cNvGrpSpPr/>
            <p:nvPr/>
          </p:nvGrpSpPr>
          <p:grpSpPr>
            <a:xfrm>
              <a:off x="6096254" y="1288863"/>
              <a:ext cx="3934557" cy="4237892"/>
              <a:chOff x="215412" y="1248508"/>
              <a:chExt cx="4762500" cy="5486400"/>
            </a:xfrm>
          </p:grpSpPr>
          <p:pic>
            <p:nvPicPr>
              <p:cNvPr id="82" name="Picture 81" descr="A picture containing text, vessel, device, jar&#10;&#10;Description automatically generated">
                <a:extLst>
                  <a:ext uri="{FF2B5EF4-FFF2-40B4-BE49-F238E27FC236}">
                    <a16:creationId xmlns:a16="http://schemas.microsoft.com/office/drawing/2014/main" id="{1E2D7F77-0520-4242-9E5C-97A6DBAEB1BD}"/>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215412" y="1248508"/>
                <a:ext cx="4762500" cy="5486400"/>
              </a:xfrm>
              <a:prstGeom prst="rect">
                <a:avLst/>
              </a:prstGeom>
            </p:spPr>
          </p:pic>
          <p:sp>
            <p:nvSpPr>
              <p:cNvPr id="83" name="Rectangle 82">
                <a:extLst>
                  <a:ext uri="{FF2B5EF4-FFF2-40B4-BE49-F238E27FC236}">
                    <a16:creationId xmlns:a16="http://schemas.microsoft.com/office/drawing/2014/main" id="{9F83D1FA-3DB2-4F4B-9156-C742EDAAF435}"/>
                  </a:ext>
                </a:extLst>
              </p:cNvPr>
              <p:cNvSpPr/>
              <p:nvPr/>
            </p:nvSpPr>
            <p:spPr>
              <a:xfrm>
                <a:off x="1371600" y="2321169"/>
                <a:ext cx="2356338" cy="3376246"/>
              </a:xfrm>
              <a:prstGeom prst="rect">
                <a:avLst/>
              </a:prstGeom>
              <a:solidFill>
                <a:srgbClr val="F9F9F8"/>
              </a:solidFill>
              <a:ln>
                <a:solidFill>
                  <a:srgbClr val="FBFA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 name="Group 2">
              <a:extLst>
                <a:ext uri="{FF2B5EF4-FFF2-40B4-BE49-F238E27FC236}">
                  <a16:creationId xmlns:a16="http://schemas.microsoft.com/office/drawing/2014/main" id="{9448D87B-C5E9-4464-AB59-7C8E7DE359C8}"/>
                </a:ext>
              </a:extLst>
            </p:cNvPr>
            <p:cNvGrpSpPr/>
            <p:nvPr/>
          </p:nvGrpSpPr>
          <p:grpSpPr>
            <a:xfrm>
              <a:off x="6712550" y="1022068"/>
              <a:ext cx="2607529" cy="4111229"/>
              <a:chOff x="6712550" y="1022068"/>
              <a:chExt cx="2607529" cy="4111229"/>
            </a:xfrm>
          </p:grpSpPr>
          <p:sp>
            <p:nvSpPr>
              <p:cNvPr id="84" name="Oval 83">
                <a:extLst>
                  <a:ext uri="{FF2B5EF4-FFF2-40B4-BE49-F238E27FC236}">
                    <a16:creationId xmlns:a16="http://schemas.microsoft.com/office/drawing/2014/main" id="{429CA157-E5FA-A743-B413-BC22E73B7BB8}"/>
                  </a:ext>
                </a:extLst>
              </p:cNvPr>
              <p:cNvSpPr/>
              <p:nvPr/>
            </p:nvSpPr>
            <p:spPr>
              <a:xfrm>
                <a:off x="6983348" y="300235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a:extLst>
                  <a:ext uri="{FF2B5EF4-FFF2-40B4-BE49-F238E27FC236}">
                    <a16:creationId xmlns:a16="http://schemas.microsoft.com/office/drawing/2014/main" id="{D87ADC70-A00E-594C-B5AC-EF91C41416E2}"/>
                  </a:ext>
                </a:extLst>
              </p:cNvPr>
              <p:cNvSpPr/>
              <p:nvPr/>
            </p:nvSpPr>
            <p:spPr>
              <a:xfrm>
                <a:off x="7430924" y="318191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a:extLst>
                  <a:ext uri="{FF2B5EF4-FFF2-40B4-BE49-F238E27FC236}">
                    <a16:creationId xmlns:a16="http://schemas.microsoft.com/office/drawing/2014/main" id="{7109105B-09D9-6C4C-A1DF-12A6B2940BEA}"/>
                  </a:ext>
                </a:extLst>
              </p:cNvPr>
              <p:cNvSpPr/>
              <p:nvPr/>
            </p:nvSpPr>
            <p:spPr>
              <a:xfrm>
                <a:off x="8062707" y="350063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a:extLst>
                  <a:ext uri="{FF2B5EF4-FFF2-40B4-BE49-F238E27FC236}">
                    <a16:creationId xmlns:a16="http://schemas.microsoft.com/office/drawing/2014/main" id="{D33619E9-8AB6-F448-9338-B0E23BB90260}"/>
                  </a:ext>
                </a:extLst>
              </p:cNvPr>
              <p:cNvSpPr/>
              <p:nvPr/>
            </p:nvSpPr>
            <p:spPr>
              <a:xfrm>
                <a:off x="7702926" y="366549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a:extLst>
                  <a:ext uri="{FF2B5EF4-FFF2-40B4-BE49-F238E27FC236}">
                    <a16:creationId xmlns:a16="http://schemas.microsoft.com/office/drawing/2014/main" id="{4A9A6902-FBD2-504F-A8B0-33A555F5AF5C}"/>
                  </a:ext>
                </a:extLst>
              </p:cNvPr>
              <p:cNvSpPr/>
              <p:nvPr/>
            </p:nvSpPr>
            <p:spPr>
              <a:xfrm>
                <a:off x="8328609" y="386325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a:extLst>
                  <a:ext uri="{FF2B5EF4-FFF2-40B4-BE49-F238E27FC236}">
                    <a16:creationId xmlns:a16="http://schemas.microsoft.com/office/drawing/2014/main" id="{8A8CA4BF-6192-9D41-ABED-64285C95AD6A}"/>
                  </a:ext>
                </a:extLst>
              </p:cNvPr>
              <p:cNvSpPr/>
              <p:nvPr/>
            </p:nvSpPr>
            <p:spPr>
              <a:xfrm>
                <a:off x="7105792" y="457504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Oval 89">
                <a:extLst>
                  <a:ext uri="{FF2B5EF4-FFF2-40B4-BE49-F238E27FC236}">
                    <a16:creationId xmlns:a16="http://schemas.microsoft.com/office/drawing/2014/main" id="{8C43FC6D-42F9-6544-849D-BB26021C7234}"/>
                  </a:ext>
                </a:extLst>
              </p:cNvPr>
              <p:cNvSpPr/>
              <p:nvPr/>
            </p:nvSpPr>
            <p:spPr>
              <a:xfrm>
                <a:off x="7319367" y="389589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a:extLst>
                  <a:ext uri="{FF2B5EF4-FFF2-40B4-BE49-F238E27FC236}">
                    <a16:creationId xmlns:a16="http://schemas.microsoft.com/office/drawing/2014/main" id="{CAB7ABA7-7767-414E-924C-C5750709861E}"/>
                  </a:ext>
                </a:extLst>
              </p:cNvPr>
              <p:cNvSpPr/>
              <p:nvPr/>
            </p:nvSpPr>
            <p:spPr>
              <a:xfrm>
                <a:off x="8115814" y="418772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Oval 91">
                <a:extLst>
                  <a:ext uri="{FF2B5EF4-FFF2-40B4-BE49-F238E27FC236}">
                    <a16:creationId xmlns:a16="http://schemas.microsoft.com/office/drawing/2014/main" id="{B2DF818B-ED7A-DE4F-9AD7-4F7A7DE62BE6}"/>
                  </a:ext>
                </a:extLst>
              </p:cNvPr>
              <p:cNvSpPr/>
              <p:nvPr/>
            </p:nvSpPr>
            <p:spPr>
              <a:xfrm>
                <a:off x="8721721" y="440297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a:extLst>
                  <a:ext uri="{FF2B5EF4-FFF2-40B4-BE49-F238E27FC236}">
                    <a16:creationId xmlns:a16="http://schemas.microsoft.com/office/drawing/2014/main" id="{9FE91CFC-C3B5-9A43-B6AE-B34476878258}"/>
                  </a:ext>
                </a:extLst>
              </p:cNvPr>
              <p:cNvSpPr/>
              <p:nvPr/>
            </p:nvSpPr>
            <p:spPr>
              <a:xfrm>
                <a:off x="7069548" y="343700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a:extLst>
                  <a:ext uri="{FF2B5EF4-FFF2-40B4-BE49-F238E27FC236}">
                    <a16:creationId xmlns:a16="http://schemas.microsoft.com/office/drawing/2014/main" id="{A061A8A0-7F45-F64F-B913-B2E78872F9E8}"/>
                  </a:ext>
                </a:extLst>
              </p:cNvPr>
              <p:cNvSpPr/>
              <p:nvPr/>
            </p:nvSpPr>
            <p:spPr>
              <a:xfrm>
                <a:off x="7956624" y="300956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EEBFD0F8-61CD-7A45-A26C-C1ADAF223C57}"/>
                  </a:ext>
                </a:extLst>
              </p:cNvPr>
              <p:cNvSpPr/>
              <p:nvPr/>
            </p:nvSpPr>
            <p:spPr>
              <a:xfrm>
                <a:off x="7706693" y="414743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a:extLst>
                  <a:ext uri="{FF2B5EF4-FFF2-40B4-BE49-F238E27FC236}">
                    <a16:creationId xmlns:a16="http://schemas.microsoft.com/office/drawing/2014/main" id="{BDB4620C-CE3E-5E40-8F20-1B22E70932A2}"/>
                  </a:ext>
                </a:extLst>
              </p:cNvPr>
              <p:cNvSpPr/>
              <p:nvPr/>
            </p:nvSpPr>
            <p:spPr>
              <a:xfrm>
                <a:off x="8441481" y="335234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a:extLst>
                  <a:ext uri="{FF2B5EF4-FFF2-40B4-BE49-F238E27FC236}">
                    <a16:creationId xmlns:a16="http://schemas.microsoft.com/office/drawing/2014/main" id="{8055558C-838E-EA46-8F5F-1C4ACF7B5138}"/>
                  </a:ext>
                </a:extLst>
              </p:cNvPr>
              <p:cNvSpPr/>
              <p:nvPr/>
            </p:nvSpPr>
            <p:spPr>
              <a:xfrm>
                <a:off x="6892848" y="390919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a:extLst>
                  <a:ext uri="{FF2B5EF4-FFF2-40B4-BE49-F238E27FC236}">
                    <a16:creationId xmlns:a16="http://schemas.microsoft.com/office/drawing/2014/main" id="{5F14A81F-4073-9248-9A1F-73EA3B0E819C}"/>
                  </a:ext>
                </a:extLst>
              </p:cNvPr>
              <p:cNvSpPr/>
              <p:nvPr/>
            </p:nvSpPr>
            <p:spPr>
              <a:xfrm>
                <a:off x="8786978" y="370640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a:extLst>
                  <a:ext uri="{FF2B5EF4-FFF2-40B4-BE49-F238E27FC236}">
                    <a16:creationId xmlns:a16="http://schemas.microsoft.com/office/drawing/2014/main" id="{29ABC40F-943D-2E4C-BE73-944B12B2F8EC}"/>
                  </a:ext>
                </a:extLst>
              </p:cNvPr>
              <p:cNvSpPr/>
              <p:nvPr/>
            </p:nvSpPr>
            <p:spPr>
              <a:xfrm>
                <a:off x="8356859" y="480953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a:extLst>
                  <a:ext uri="{FF2B5EF4-FFF2-40B4-BE49-F238E27FC236}">
                    <a16:creationId xmlns:a16="http://schemas.microsoft.com/office/drawing/2014/main" id="{4A8A3857-ED71-874B-AF29-8817B06050B1}"/>
                  </a:ext>
                </a:extLst>
              </p:cNvPr>
              <p:cNvSpPr/>
              <p:nvPr/>
            </p:nvSpPr>
            <p:spPr>
              <a:xfrm>
                <a:off x="7612691" y="456123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05523941-2C9E-CD4C-A98F-3A325BAF16C3}"/>
                  </a:ext>
                </a:extLst>
              </p:cNvPr>
              <p:cNvSpPr/>
              <p:nvPr/>
            </p:nvSpPr>
            <p:spPr>
              <a:xfrm>
                <a:off x="7061912" y="261175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a:extLst>
                  <a:ext uri="{FF2B5EF4-FFF2-40B4-BE49-F238E27FC236}">
                    <a16:creationId xmlns:a16="http://schemas.microsoft.com/office/drawing/2014/main" id="{430503C2-68C2-5940-A580-E514FDC93BD8}"/>
                  </a:ext>
                </a:extLst>
              </p:cNvPr>
              <p:cNvSpPr/>
              <p:nvPr/>
            </p:nvSpPr>
            <p:spPr>
              <a:xfrm>
                <a:off x="7504033" y="263594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a:extLst>
                  <a:ext uri="{FF2B5EF4-FFF2-40B4-BE49-F238E27FC236}">
                    <a16:creationId xmlns:a16="http://schemas.microsoft.com/office/drawing/2014/main" id="{0C35D8C9-9294-8845-8E46-3D5F0615B112}"/>
                  </a:ext>
                </a:extLst>
              </p:cNvPr>
              <p:cNvSpPr/>
              <p:nvPr/>
            </p:nvSpPr>
            <p:spPr>
              <a:xfrm>
                <a:off x="8168361" y="284466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a:extLst>
                  <a:ext uri="{FF2B5EF4-FFF2-40B4-BE49-F238E27FC236}">
                    <a16:creationId xmlns:a16="http://schemas.microsoft.com/office/drawing/2014/main" id="{5FD931D7-01C2-234F-BC39-AF6231118984}"/>
                  </a:ext>
                </a:extLst>
              </p:cNvPr>
              <p:cNvSpPr/>
              <p:nvPr/>
            </p:nvSpPr>
            <p:spPr>
              <a:xfrm>
                <a:off x="8428747" y="275365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a:extLst>
                  <a:ext uri="{FF2B5EF4-FFF2-40B4-BE49-F238E27FC236}">
                    <a16:creationId xmlns:a16="http://schemas.microsoft.com/office/drawing/2014/main" id="{E4B1C481-C03E-AC41-89F0-53280C8117B6}"/>
                  </a:ext>
                </a:extLst>
              </p:cNvPr>
              <p:cNvSpPr/>
              <p:nvPr/>
            </p:nvSpPr>
            <p:spPr>
              <a:xfrm>
                <a:off x="8908775" y="278541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a:extLst>
                  <a:ext uri="{FF2B5EF4-FFF2-40B4-BE49-F238E27FC236}">
                    <a16:creationId xmlns:a16="http://schemas.microsoft.com/office/drawing/2014/main" id="{D965C24E-305A-B24B-A0AC-A6BEC1F844E3}"/>
                  </a:ext>
                </a:extLst>
              </p:cNvPr>
              <p:cNvSpPr/>
              <p:nvPr/>
            </p:nvSpPr>
            <p:spPr>
              <a:xfrm>
                <a:off x="8621090" y="466437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a:extLst>
                  <a:ext uri="{FF2B5EF4-FFF2-40B4-BE49-F238E27FC236}">
                    <a16:creationId xmlns:a16="http://schemas.microsoft.com/office/drawing/2014/main" id="{0B71A99C-A39F-1E44-914D-7D2C7E24E1E9}"/>
                  </a:ext>
                </a:extLst>
              </p:cNvPr>
              <p:cNvSpPr/>
              <p:nvPr/>
            </p:nvSpPr>
            <p:spPr>
              <a:xfrm>
                <a:off x="6782017" y="362496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a:extLst>
                  <a:ext uri="{FF2B5EF4-FFF2-40B4-BE49-F238E27FC236}">
                    <a16:creationId xmlns:a16="http://schemas.microsoft.com/office/drawing/2014/main" id="{26338ADD-CE0F-4842-8BCC-9835B1544BD3}"/>
                  </a:ext>
                </a:extLst>
              </p:cNvPr>
              <p:cNvSpPr/>
              <p:nvPr/>
            </p:nvSpPr>
            <p:spPr>
              <a:xfrm>
                <a:off x="7339826" y="360501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a:extLst>
                  <a:ext uri="{FF2B5EF4-FFF2-40B4-BE49-F238E27FC236}">
                    <a16:creationId xmlns:a16="http://schemas.microsoft.com/office/drawing/2014/main" id="{425453E3-6A5E-4C45-9BE8-021720EE8315}"/>
                  </a:ext>
                </a:extLst>
              </p:cNvPr>
              <p:cNvSpPr/>
              <p:nvPr/>
            </p:nvSpPr>
            <p:spPr>
              <a:xfrm>
                <a:off x="8509576" y="303471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a:extLst>
                  <a:ext uri="{FF2B5EF4-FFF2-40B4-BE49-F238E27FC236}">
                    <a16:creationId xmlns:a16="http://schemas.microsoft.com/office/drawing/2014/main" id="{339C8556-07D1-0548-B198-50BFFE834ACB}"/>
                  </a:ext>
                </a:extLst>
              </p:cNvPr>
              <p:cNvSpPr/>
              <p:nvPr/>
            </p:nvSpPr>
            <p:spPr>
              <a:xfrm>
                <a:off x="8686135" y="328038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a:extLst>
                  <a:ext uri="{FF2B5EF4-FFF2-40B4-BE49-F238E27FC236}">
                    <a16:creationId xmlns:a16="http://schemas.microsoft.com/office/drawing/2014/main" id="{77CEF241-3B2A-6347-8580-C7FD8DBC5E96}"/>
                  </a:ext>
                </a:extLst>
              </p:cNvPr>
              <p:cNvSpPr/>
              <p:nvPr/>
            </p:nvSpPr>
            <p:spPr>
              <a:xfrm>
                <a:off x="7188404" y="424211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a:extLst>
                  <a:ext uri="{FF2B5EF4-FFF2-40B4-BE49-F238E27FC236}">
                    <a16:creationId xmlns:a16="http://schemas.microsoft.com/office/drawing/2014/main" id="{371FCC47-14D4-D346-907C-3A47CC4A605B}"/>
                  </a:ext>
                </a:extLst>
              </p:cNvPr>
              <p:cNvSpPr/>
              <p:nvPr/>
            </p:nvSpPr>
            <p:spPr>
              <a:xfrm>
                <a:off x="6793421" y="428908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a:extLst>
                  <a:ext uri="{FF2B5EF4-FFF2-40B4-BE49-F238E27FC236}">
                    <a16:creationId xmlns:a16="http://schemas.microsoft.com/office/drawing/2014/main" id="{04126293-8DC5-C048-B6AC-4FADF63234A8}"/>
                  </a:ext>
                </a:extLst>
              </p:cNvPr>
              <p:cNvSpPr/>
              <p:nvPr/>
            </p:nvSpPr>
            <p:spPr>
              <a:xfrm>
                <a:off x="7854575" y="450611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a:extLst>
                  <a:ext uri="{FF2B5EF4-FFF2-40B4-BE49-F238E27FC236}">
                    <a16:creationId xmlns:a16="http://schemas.microsoft.com/office/drawing/2014/main" id="{EF367EEE-25B9-FA40-8D3D-B766D952A465}"/>
                  </a:ext>
                </a:extLst>
              </p:cNvPr>
              <p:cNvSpPr/>
              <p:nvPr/>
            </p:nvSpPr>
            <p:spPr>
              <a:xfrm>
                <a:off x="7776208" y="481677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a:extLst>
                  <a:ext uri="{FF2B5EF4-FFF2-40B4-BE49-F238E27FC236}">
                    <a16:creationId xmlns:a16="http://schemas.microsoft.com/office/drawing/2014/main" id="{1F36B33A-8172-324B-83ED-B728E69BD1DD}"/>
                  </a:ext>
                </a:extLst>
              </p:cNvPr>
              <p:cNvSpPr/>
              <p:nvPr/>
            </p:nvSpPr>
            <p:spPr>
              <a:xfrm>
                <a:off x="7354304" y="475765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a:extLst>
                  <a:ext uri="{FF2B5EF4-FFF2-40B4-BE49-F238E27FC236}">
                    <a16:creationId xmlns:a16="http://schemas.microsoft.com/office/drawing/2014/main" id="{791C43B3-C3FB-D04E-9302-2441D5FC7B1B}"/>
                  </a:ext>
                </a:extLst>
              </p:cNvPr>
              <p:cNvSpPr/>
              <p:nvPr/>
            </p:nvSpPr>
            <p:spPr>
              <a:xfrm>
                <a:off x="7840342" y="269157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a:extLst>
                  <a:ext uri="{FF2B5EF4-FFF2-40B4-BE49-F238E27FC236}">
                    <a16:creationId xmlns:a16="http://schemas.microsoft.com/office/drawing/2014/main" id="{DE42ED63-0EDD-4F48-9A36-90973164183F}"/>
                  </a:ext>
                </a:extLst>
              </p:cNvPr>
              <p:cNvSpPr/>
              <p:nvPr/>
            </p:nvSpPr>
            <p:spPr>
              <a:xfrm>
                <a:off x="7690306" y="335632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a:extLst>
                  <a:ext uri="{FF2B5EF4-FFF2-40B4-BE49-F238E27FC236}">
                    <a16:creationId xmlns:a16="http://schemas.microsoft.com/office/drawing/2014/main" id="{817E7C80-DF1A-014B-B0A1-334AAB966E07}"/>
                  </a:ext>
                </a:extLst>
              </p:cNvPr>
              <p:cNvSpPr/>
              <p:nvPr/>
            </p:nvSpPr>
            <p:spPr>
              <a:xfrm>
                <a:off x="8950525" y="396463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a:extLst>
                  <a:ext uri="{FF2B5EF4-FFF2-40B4-BE49-F238E27FC236}">
                    <a16:creationId xmlns:a16="http://schemas.microsoft.com/office/drawing/2014/main" id="{7741E853-7431-C64A-8342-6BCB88AF4A24}"/>
                  </a:ext>
                </a:extLst>
              </p:cNvPr>
              <p:cNvSpPr/>
              <p:nvPr/>
            </p:nvSpPr>
            <p:spPr>
              <a:xfrm>
                <a:off x="8407468" y="357680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a:extLst>
                  <a:ext uri="{FF2B5EF4-FFF2-40B4-BE49-F238E27FC236}">
                    <a16:creationId xmlns:a16="http://schemas.microsoft.com/office/drawing/2014/main" id="{D1A40EC8-C7F5-8841-8D4F-AB0453D66574}"/>
                  </a:ext>
                </a:extLst>
              </p:cNvPr>
              <p:cNvSpPr/>
              <p:nvPr/>
            </p:nvSpPr>
            <p:spPr>
              <a:xfrm>
                <a:off x="8172444" y="459411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a:extLst>
                  <a:ext uri="{FF2B5EF4-FFF2-40B4-BE49-F238E27FC236}">
                    <a16:creationId xmlns:a16="http://schemas.microsoft.com/office/drawing/2014/main" id="{933C928E-44F6-B142-B91D-6E960E762729}"/>
                  </a:ext>
                </a:extLst>
              </p:cNvPr>
              <p:cNvSpPr/>
              <p:nvPr/>
            </p:nvSpPr>
            <p:spPr>
              <a:xfrm>
                <a:off x="7442245" y="425169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a:extLst>
                  <a:ext uri="{FF2B5EF4-FFF2-40B4-BE49-F238E27FC236}">
                    <a16:creationId xmlns:a16="http://schemas.microsoft.com/office/drawing/2014/main" id="{EDC1BC63-4BA7-624D-B574-91D5763AF1AF}"/>
                  </a:ext>
                </a:extLst>
              </p:cNvPr>
              <p:cNvSpPr/>
              <p:nvPr/>
            </p:nvSpPr>
            <p:spPr>
              <a:xfrm>
                <a:off x="6752722" y="278755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a:extLst>
                  <a:ext uri="{FF2B5EF4-FFF2-40B4-BE49-F238E27FC236}">
                    <a16:creationId xmlns:a16="http://schemas.microsoft.com/office/drawing/2014/main" id="{01C720FB-5655-8243-A9B9-259B2BC33D13}"/>
                  </a:ext>
                </a:extLst>
              </p:cNvPr>
              <p:cNvSpPr/>
              <p:nvPr/>
            </p:nvSpPr>
            <p:spPr>
              <a:xfrm>
                <a:off x="6745892" y="323844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123">
                <a:extLst>
                  <a:ext uri="{FF2B5EF4-FFF2-40B4-BE49-F238E27FC236}">
                    <a16:creationId xmlns:a16="http://schemas.microsoft.com/office/drawing/2014/main" id="{0F25B36A-3581-6C4A-905B-FBF3FD60E523}"/>
                  </a:ext>
                </a:extLst>
              </p:cNvPr>
              <p:cNvSpPr/>
              <p:nvPr/>
            </p:nvSpPr>
            <p:spPr>
              <a:xfrm>
                <a:off x="8374169" y="420098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a:extLst>
                  <a:ext uri="{FF2B5EF4-FFF2-40B4-BE49-F238E27FC236}">
                    <a16:creationId xmlns:a16="http://schemas.microsoft.com/office/drawing/2014/main" id="{6CB2D3E2-43A5-BC4E-A3F3-E0938E51ECE4}"/>
                  </a:ext>
                </a:extLst>
              </p:cNvPr>
              <p:cNvSpPr/>
              <p:nvPr/>
            </p:nvSpPr>
            <p:spPr>
              <a:xfrm>
                <a:off x="8141390" y="324466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a:extLst>
                  <a:ext uri="{FF2B5EF4-FFF2-40B4-BE49-F238E27FC236}">
                    <a16:creationId xmlns:a16="http://schemas.microsoft.com/office/drawing/2014/main" id="{3B2CAA66-991B-4145-93EE-65A2A93481C2}"/>
                  </a:ext>
                </a:extLst>
              </p:cNvPr>
              <p:cNvSpPr/>
              <p:nvPr/>
            </p:nvSpPr>
            <p:spPr>
              <a:xfrm>
                <a:off x="7627613" y="293947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a:extLst>
                  <a:ext uri="{FF2B5EF4-FFF2-40B4-BE49-F238E27FC236}">
                    <a16:creationId xmlns:a16="http://schemas.microsoft.com/office/drawing/2014/main" id="{9B6DF0F0-EFF5-454C-9393-8635D91F281B}"/>
                  </a:ext>
                </a:extLst>
              </p:cNvPr>
              <p:cNvSpPr/>
              <p:nvPr/>
            </p:nvSpPr>
            <p:spPr>
              <a:xfrm>
                <a:off x="7918727" y="386584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Oval 127">
                <a:extLst>
                  <a:ext uri="{FF2B5EF4-FFF2-40B4-BE49-F238E27FC236}">
                    <a16:creationId xmlns:a16="http://schemas.microsoft.com/office/drawing/2014/main" id="{9AB9B590-E762-EE48-A60C-6A938CFBF8D5}"/>
                  </a:ext>
                </a:extLst>
              </p:cNvPr>
              <p:cNvSpPr/>
              <p:nvPr/>
            </p:nvSpPr>
            <p:spPr>
              <a:xfrm>
                <a:off x="7155057" y="319290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a:extLst>
                  <a:ext uri="{FF2B5EF4-FFF2-40B4-BE49-F238E27FC236}">
                    <a16:creationId xmlns:a16="http://schemas.microsoft.com/office/drawing/2014/main" id="{D9FA0E61-34A6-6E4D-8338-359EF63A5C02}"/>
                  </a:ext>
                </a:extLst>
              </p:cNvPr>
              <p:cNvSpPr/>
              <p:nvPr/>
            </p:nvSpPr>
            <p:spPr>
              <a:xfrm>
                <a:off x="8962015" y="455864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a:extLst>
                  <a:ext uri="{FF2B5EF4-FFF2-40B4-BE49-F238E27FC236}">
                    <a16:creationId xmlns:a16="http://schemas.microsoft.com/office/drawing/2014/main" id="{51C1F508-379D-0041-AC88-01CDDC6424B1}"/>
                  </a:ext>
                </a:extLst>
              </p:cNvPr>
              <p:cNvSpPr/>
              <p:nvPr/>
            </p:nvSpPr>
            <p:spPr>
              <a:xfrm>
                <a:off x="8692170" y="407771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a:extLst>
                  <a:ext uri="{FF2B5EF4-FFF2-40B4-BE49-F238E27FC236}">
                    <a16:creationId xmlns:a16="http://schemas.microsoft.com/office/drawing/2014/main" id="{8DEB0B39-7CF7-544B-93B5-10564671C737}"/>
                  </a:ext>
                </a:extLst>
              </p:cNvPr>
              <p:cNvSpPr/>
              <p:nvPr/>
            </p:nvSpPr>
            <p:spPr>
              <a:xfrm>
                <a:off x="8932331" y="347108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a:extLst>
                  <a:ext uri="{FF2B5EF4-FFF2-40B4-BE49-F238E27FC236}">
                    <a16:creationId xmlns:a16="http://schemas.microsoft.com/office/drawing/2014/main" id="{76A87D4C-0C51-D74E-B08D-2D2034E39AEF}"/>
                  </a:ext>
                </a:extLst>
              </p:cNvPr>
              <p:cNvSpPr/>
              <p:nvPr/>
            </p:nvSpPr>
            <p:spPr>
              <a:xfrm>
                <a:off x="8978403" y="311805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a:extLst>
                  <a:ext uri="{FF2B5EF4-FFF2-40B4-BE49-F238E27FC236}">
                    <a16:creationId xmlns:a16="http://schemas.microsoft.com/office/drawing/2014/main" id="{8C6D6E5C-0E34-324A-8227-15CD24A17E54}"/>
                  </a:ext>
                </a:extLst>
              </p:cNvPr>
              <p:cNvSpPr/>
              <p:nvPr/>
            </p:nvSpPr>
            <p:spPr>
              <a:xfrm>
                <a:off x="8165776" y="265232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a:extLst>
                  <a:ext uri="{FF2B5EF4-FFF2-40B4-BE49-F238E27FC236}">
                    <a16:creationId xmlns:a16="http://schemas.microsoft.com/office/drawing/2014/main" id="{DA47D386-C951-9B4B-8215-8F45B19E95B6}"/>
                  </a:ext>
                </a:extLst>
              </p:cNvPr>
              <p:cNvSpPr/>
              <p:nvPr/>
            </p:nvSpPr>
            <p:spPr>
              <a:xfrm>
                <a:off x="7261512" y="287638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a:extLst>
                  <a:ext uri="{FF2B5EF4-FFF2-40B4-BE49-F238E27FC236}">
                    <a16:creationId xmlns:a16="http://schemas.microsoft.com/office/drawing/2014/main" id="{0C49BFFB-E07C-8E42-8F32-9678BEE297BF}"/>
                  </a:ext>
                </a:extLst>
              </p:cNvPr>
              <p:cNvSpPr/>
              <p:nvPr/>
            </p:nvSpPr>
            <p:spPr>
              <a:xfrm>
                <a:off x="8435924" y="445022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135">
                <a:extLst>
                  <a:ext uri="{FF2B5EF4-FFF2-40B4-BE49-F238E27FC236}">
                    <a16:creationId xmlns:a16="http://schemas.microsoft.com/office/drawing/2014/main" id="{EF15E6E6-3D06-AB48-BD71-FD3EC3DB00AD}"/>
                  </a:ext>
                </a:extLst>
              </p:cNvPr>
              <p:cNvSpPr/>
              <p:nvPr/>
            </p:nvSpPr>
            <p:spPr>
              <a:xfrm>
                <a:off x="6811108" y="460533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Oval 136">
                <a:extLst>
                  <a:ext uri="{FF2B5EF4-FFF2-40B4-BE49-F238E27FC236}">
                    <a16:creationId xmlns:a16="http://schemas.microsoft.com/office/drawing/2014/main" id="{6D719025-485C-B744-92FE-19E0B2CDEF80}"/>
                  </a:ext>
                </a:extLst>
              </p:cNvPr>
              <p:cNvSpPr/>
              <p:nvPr/>
            </p:nvSpPr>
            <p:spPr>
              <a:xfrm>
                <a:off x="7543146" y="391204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Oval 137">
                <a:extLst>
                  <a:ext uri="{FF2B5EF4-FFF2-40B4-BE49-F238E27FC236}">
                    <a16:creationId xmlns:a16="http://schemas.microsoft.com/office/drawing/2014/main" id="{2550AE3F-0333-744D-9F9B-0084A7EBAB4C}"/>
                  </a:ext>
                </a:extLst>
              </p:cNvPr>
              <p:cNvSpPr/>
              <p:nvPr/>
            </p:nvSpPr>
            <p:spPr>
              <a:xfrm>
                <a:off x="8680414" y="265862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Oval 138">
                <a:extLst>
                  <a:ext uri="{FF2B5EF4-FFF2-40B4-BE49-F238E27FC236}">
                    <a16:creationId xmlns:a16="http://schemas.microsoft.com/office/drawing/2014/main" id="{66D2FCD9-592B-264C-A6C5-DB80CF829FE3}"/>
                  </a:ext>
                </a:extLst>
              </p:cNvPr>
              <p:cNvSpPr/>
              <p:nvPr/>
            </p:nvSpPr>
            <p:spPr>
              <a:xfrm>
                <a:off x="8892559" y="4305695"/>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a:extLst>
                  <a:ext uri="{FF2B5EF4-FFF2-40B4-BE49-F238E27FC236}">
                    <a16:creationId xmlns:a16="http://schemas.microsoft.com/office/drawing/2014/main" id="{79D610C1-2F74-D649-B3FC-15A448247AEA}"/>
                  </a:ext>
                </a:extLst>
              </p:cNvPr>
              <p:cNvSpPr/>
              <p:nvPr/>
            </p:nvSpPr>
            <p:spPr>
              <a:xfrm>
                <a:off x="8573152" y="3315035"/>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a:extLst>
                  <a:ext uri="{FF2B5EF4-FFF2-40B4-BE49-F238E27FC236}">
                    <a16:creationId xmlns:a16="http://schemas.microsoft.com/office/drawing/2014/main" id="{1E03FF53-320C-0D4D-840C-203201FE686B}"/>
                  </a:ext>
                </a:extLst>
              </p:cNvPr>
              <p:cNvSpPr/>
              <p:nvPr/>
            </p:nvSpPr>
            <p:spPr>
              <a:xfrm>
                <a:off x="7404671" y="3660023"/>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a:extLst>
                  <a:ext uri="{FF2B5EF4-FFF2-40B4-BE49-F238E27FC236}">
                    <a16:creationId xmlns:a16="http://schemas.microsoft.com/office/drawing/2014/main" id="{97E3C7E4-38FE-BB47-8BAD-76FEDF1BA11D}"/>
                  </a:ext>
                </a:extLst>
              </p:cNvPr>
              <p:cNvSpPr/>
              <p:nvPr/>
            </p:nvSpPr>
            <p:spPr>
              <a:xfrm>
                <a:off x="6937022" y="4091385"/>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a:extLst>
                  <a:ext uri="{FF2B5EF4-FFF2-40B4-BE49-F238E27FC236}">
                    <a16:creationId xmlns:a16="http://schemas.microsoft.com/office/drawing/2014/main" id="{E3B83902-4C10-0546-B61E-24E3AF8030C3}"/>
                  </a:ext>
                </a:extLst>
              </p:cNvPr>
              <p:cNvSpPr/>
              <p:nvPr/>
            </p:nvSpPr>
            <p:spPr>
              <a:xfrm>
                <a:off x="7181567" y="2981541"/>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a:extLst>
                  <a:ext uri="{FF2B5EF4-FFF2-40B4-BE49-F238E27FC236}">
                    <a16:creationId xmlns:a16="http://schemas.microsoft.com/office/drawing/2014/main" id="{D141DA22-925D-944A-89FB-C6F3D85D2BDD}"/>
                  </a:ext>
                </a:extLst>
              </p:cNvPr>
              <p:cNvSpPr/>
              <p:nvPr/>
            </p:nvSpPr>
            <p:spPr>
              <a:xfrm>
                <a:off x="8114925" y="3997950"/>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a:extLst>
                  <a:ext uri="{FF2B5EF4-FFF2-40B4-BE49-F238E27FC236}">
                    <a16:creationId xmlns:a16="http://schemas.microsoft.com/office/drawing/2014/main" id="{CDDCE1B8-04CA-1F43-A0CC-BE78AF44D9A8}"/>
                  </a:ext>
                </a:extLst>
              </p:cNvPr>
              <p:cNvSpPr/>
              <p:nvPr/>
            </p:nvSpPr>
            <p:spPr>
              <a:xfrm>
                <a:off x="7970552" y="2947036"/>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a:extLst>
                  <a:ext uri="{FF2B5EF4-FFF2-40B4-BE49-F238E27FC236}">
                    <a16:creationId xmlns:a16="http://schemas.microsoft.com/office/drawing/2014/main" id="{64DC2CB3-5A03-7D43-932A-E5089C6A8492}"/>
                  </a:ext>
                </a:extLst>
              </p:cNvPr>
              <p:cNvSpPr/>
              <p:nvPr/>
            </p:nvSpPr>
            <p:spPr>
              <a:xfrm>
                <a:off x="7584250" y="4423452"/>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a:extLst>
                  <a:ext uri="{FF2B5EF4-FFF2-40B4-BE49-F238E27FC236}">
                    <a16:creationId xmlns:a16="http://schemas.microsoft.com/office/drawing/2014/main" id="{8EB46469-721C-4B4F-BC96-1EE6236D313E}"/>
                  </a:ext>
                </a:extLst>
              </p:cNvPr>
              <p:cNvSpPr/>
              <p:nvPr/>
            </p:nvSpPr>
            <p:spPr>
              <a:xfrm>
                <a:off x="8287403" y="4580863"/>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TextBox 149">
                <a:extLst>
                  <a:ext uri="{FF2B5EF4-FFF2-40B4-BE49-F238E27FC236}">
                    <a16:creationId xmlns:a16="http://schemas.microsoft.com/office/drawing/2014/main" id="{BFC6AD8B-0B24-4AE7-A2BF-0EFCFE35717D}"/>
                  </a:ext>
                </a:extLst>
              </p:cNvPr>
              <p:cNvSpPr txBox="1"/>
              <p:nvPr/>
            </p:nvSpPr>
            <p:spPr>
              <a:xfrm>
                <a:off x="6712550" y="1022068"/>
                <a:ext cx="2392001" cy="461665"/>
              </a:xfrm>
              <a:prstGeom prst="rect">
                <a:avLst/>
              </a:prstGeom>
              <a:noFill/>
            </p:spPr>
            <p:txBody>
              <a:bodyPr wrap="none" rtlCol="0">
                <a:spAutoFit/>
              </a:bodyPr>
              <a:lstStyle/>
              <a:p>
                <a:r>
                  <a:rPr lang="en-US" sz="2400" dirty="0">
                    <a:latin typeface="Century Gothic" panose="020B0502020202020204" pitchFamily="34" charset="0"/>
                  </a:rPr>
                  <a:t>After dissolving</a:t>
                </a:r>
              </a:p>
            </p:txBody>
          </p:sp>
        </p:grpSp>
      </p:grpSp>
      <p:sp>
        <p:nvSpPr>
          <p:cNvPr id="151" name="TextBox 150">
            <a:extLst>
              <a:ext uri="{FF2B5EF4-FFF2-40B4-BE49-F238E27FC236}">
                <a16:creationId xmlns:a16="http://schemas.microsoft.com/office/drawing/2014/main" id="{CE99FADC-7D27-42C6-BC01-53D3FC938793}"/>
              </a:ext>
            </a:extLst>
          </p:cNvPr>
          <p:cNvSpPr txBox="1"/>
          <p:nvPr/>
        </p:nvSpPr>
        <p:spPr>
          <a:xfrm>
            <a:off x="6904769" y="5300191"/>
            <a:ext cx="2246128" cy="461665"/>
          </a:xfrm>
          <a:prstGeom prst="rect">
            <a:avLst/>
          </a:prstGeom>
          <a:noFill/>
        </p:spPr>
        <p:txBody>
          <a:bodyPr wrap="none" rtlCol="0">
            <a:spAutoFit/>
          </a:bodyPr>
          <a:lstStyle/>
          <a:p>
            <a:r>
              <a:rPr lang="en-US" sz="2400" dirty="0">
                <a:latin typeface="Century Gothic" panose="020B0502020202020204" pitchFamily="34" charset="0"/>
              </a:rPr>
              <a:t>Sugar solution</a:t>
            </a:r>
          </a:p>
        </p:txBody>
      </p:sp>
      <p:grpSp>
        <p:nvGrpSpPr>
          <p:cNvPr id="9" name="Group 8">
            <a:extLst>
              <a:ext uri="{FF2B5EF4-FFF2-40B4-BE49-F238E27FC236}">
                <a16:creationId xmlns:a16="http://schemas.microsoft.com/office/drawing/2014/main" id="{1E2586E2-ABA8-457B-9C86-4E53F311F269}"/>
              </a:ext>
            </a:extLst>
          </p:cNvPr>
          <p:cNvGrpSpPr/>
          <p:nvPr/>
        </p:nvGrpSpPr>
        <p:grpSpPr>
          <a:xfrm>
            <a:off x="5100320" y="2911915"/>
            <a:ext cx="1276782" cy="875689"/>
            <a:chOff x="5100320" y="2911915"/>
            <a:chExt cx="1276782" cy="875689"/>
          </a:xfrm>
        </p:grpSpPr>
        <p:sp>
          <p:nvSpPr>
            <p:cNvPr id="8" name="Arrow: Right 7">
              <a:extLst>
                <a:ext uri="{FF2B5EF4-FFF2-40B4-BE49-F238E27FC236}">
                  <a16:creationId xmlns:a16="http://schemas.microsoft.com/office/drawing/2014/main" id="{13E9B4DD-C05F-406F-A97F-27C02B7CC08C}"/>
                </a:ext>
              </a:extLst>
            </p:cNvPr>
            <p:cNvSpPr/>
            <p:nvPr/>
          </p:nvSpPr>
          <p:spPr>
            <a:xfrm>
              <a:off x="5100320" y="3292100"/>
              <a:ext cx="1276782" cy="4955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2" name="TextBox 151">
              <a:extLst>
                <a:ext uri="{FF2B5EF4-FFF2-40B4-BE49-F238E27FC236}">
                  <a16:creationId xmlns:a16="http://schemas.microsoft.com/office/drawing/2014/main" id="{A900F017-F3B9-4C9B-9587-DE587BB948CC}"/>
                </a:ext>
              </a:extLst>
            </p:cNvPr>
            <p:cNvSpPr txBox="1"/>
            <p:nvPr/>
          </p:nvSpPr>
          <p:spPr>
            <a:xfrm>
              <a:off x="5346841" y="2911915"/>
              <a:ext cx="596638" cy="461665"/>
            </a:xfrm>
            <a:prstGeom prst="rect">
              <a:avLst/>
            </a:prstGeom>
            <a:noFill/>
          </p:spPr>
          <p:txBody>
            <a:bodyPr wrap="none" rtlCol="0">
              <a:spAutoFit/>
            </a:bodyPr>
            <a:lstStyle/>
            <a:p>
              <a:r>
                <a:rPr lang="en-US" sz="2400" dirty="0">
                  <a:latin typeface="Century Gothic" panose="020B0502020202020204" pitchFamily="34" charset="0"/>
                </a:rPr>
                <a:t>Stir</a:t>
              </a:r>
            </a:p>
          </p:txBody>
        </p:sp>
      </p:grpSp>
    </p:spTree>
    <p:extLst>
      <p:ext uri="{BB962C8B-B14F-4D97-AF65-F5344CB8AC3E}">
        <p14:creationId xmlns:p14="http://schemas.microsoft.com/office/powerpoint/2010/main" val="30906587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6406B-2EE3-5543-B51D-AF2696FB5A22}"/>
              </a:ext>
            </a:extLst>
          </p:cNvPr>
          <p:cNvSpPr>
            <a:spLocks noGrp="1"/>
          </p:cNvSpPr>
          <p:nvPr>
            <p:ph type="title"/>
          </p:nvPr>
        </p:nvSpPr>
        <p:spPr/>
        <p:txBody>
          <a:bodyPr/>
          <a:lstStyle/>
          <a:p>
            <a:r>
              <a:rPr lang="en-US" dirty="0">
                <a:latin typeface="Century Gothic" panose="020B0502020202020204" pitchFamily="34" charset="0"/>
              </a:rPr>
              <a:t>Insoluble substances</a:t>
            </a:r>
          </a:p>
        </p:txBody>
      </p:sp>
      <p:sp>
        <p:nvSpPr>
          <p:cNvPr id="68" name="Oval 67">
            <a:extLst>
              <a:ext uri="{FF2B5EF4-FFF2-40B4-BE49-F238E27FC236}">
                <a16:creationId xmlns:a16="http://schemas.microsoft.com/office/drawing/2014/main" id="{4800C832-7497-8640-862C-7EA5EEAB452E}"/>
              </a:ext>
            </a:extLst>
          </p:cNvPr>
          <p:cNvSpPr/>
          <p:nvPr/>
        </p:nvSpPr>
        <p:spPr>
          <a:xfrm>
            <a:off x="536984" y="578533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TextBox 68">
            <a:extLst>
              <a:ext uri="{FF2B5EF4-FFF2-40B4-BE49-F238E27FC236}">
                <a16:creationId xmlns:a16="http://schemas.microsoft.com/office/drawing/2014/main" id="{A0BFA04B-5BC5-F94B-929F-64402B9B40E6}"/>
              </a:ext>
            </a:extLst>
          </p:cNvPr>
          <p:cNvSpPr txBox="1"/>
          <p:nvPr/>
        </p:nvSpPr>
        <p:spPr>
          <a:xfrm>
            <a:off x="898369" y="5714775"/>
            <a:ext cx="2922595" cy="461665"/>
          </a:xfrm>
          <a:prstGeom prst="rect">
            <a:avLst/>
          </a:prstGeom>
          <a:noFill/>
        </p:spPr>
        <p:txBody>
          <a:bodyPr wrap="none" rtlCol="0">
            <a:spAutoFit/>
          </a:bodyPr>
          <a:lstStyle/>
          <a:p>
            <a:r>
              <a:rPr lang="en-US" sz="2400" dirty="0">
                <a:latin typeface="Century Gothic" panose="020B0502020202020204" pitchFamily="34" charset="0"/>
              </a:rPr>
              <a:t>= a water particle</a:t>
            </a:r>
          </a:p>
        </p:txBody>
      </p:sp>
      <p:sp>
        <p:nvSpPr>
          <p:cNvPr id="70" name="Oval 69">
            <a:extLst>
              <a:ext uri="{FF2B5EF4-FFF2-40B4-BE49-F238E27FC236}">
                <a16:creationId xmlns:a16="http://schemas.microsoft.com/office/drawing/2014/main" id="{64D08608-727D-D348-9E34-4CEF2F38527E}"/>
              </a:ext>
            </a:extLst>
          </p:cNvPr>
          <p:cNvSpPr/>
          <p:nvPr/>
        </p:nvSpPr>
        <p:spPr>
          <a:xfrm>
            <a:off x="556122" y="6325135"/>
            <a:ext cx="341676" cy="31652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11C3F2B0-E783-4869-B42B-9132937116B0}"/>
              </a:ext>
            </a:extLst>
          </p:cNvPr>
          <p:cNvGrpSpPr/>
          <p:nvPr/>
        </p:nvGrpSpPr>
        <p:grpSpPr>
          <a:xfrm>
            <a:off x="1446335" y="1262090"/>
            <a:ext cx="3934557" cy="4237892"/>
            <a:chOff x="1446335" y="1262090"/>
            <a:chExt cx="3934557" cy="4237892"/>
          </a:xfrm>
        </p:grpSpPr>
        <p:grpSp>
          <p:nvGrpSpPr>
            <p:cNvPr id="6" name="Group 5">
              <a:extLst>
                <a:ext uri="{FF2B5EF4-FFF2-40B4-BE49-F238E27FC236}">
                  <a16:creationId xmlns:a16="http://schemas.microsoft.com/office/drawing/2014/main" id="{DDFF1773-8099-554B-A864-A99DC7E3CB55}"/>
                </a:ext>
              </a:extLst>
            </p:cNvPr>
            <p:cNvGrpSpPr/>
            <p:nvPr/>
          </p:nvGrpSpPr>
          <p:grpSpPr>
            <a:xfrm>
              <a:off x="1446335" y="1262090"/>
              <a:ext cx="3934557" cy="4237892"/>
              <a:chOff x="215412" y="1248508"/>
              <a:chExt cx="4762500" cy="5486400"/>
            </a:xfrm>
          </p:grpSpPr>
          <p:pic>
            <p:nvPicPr>
              <p:cNvPr id="4" name="Picture 3" descr="A picture containing text, vessel, device, jar&#10;&#10;Description automatically generated">
                <a:extLst>
                  <a:ext uri="{FF2B5EF4-FFF2-40B4-BE49-F238E27FC236}">
                    <a16:creationId xmlns:a16="http://schemas.microsoft.com/office/drawing/2014/main" id="{FCFE0395-9267-374B-8979-8DFD78B87AB6}"/>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215412" y="1248508"/>
                <a:ext cx="4762500" cy="5486400"/>
              </a:xfrm>
              <a:prstGeom prst="rect">
                <a:avLst/>
              </a:prstGeom>
            </p:spPr>
          </p:pic>
          <p:sp>
            <p:nvSpPr>
              <p:cNvPr id="5" name="Rectangle 4">
                <a:extLst>
                  <a:ext uri="{FF2B5EF4-FFF2-40B4-BE49-F238E27FC236}">
                    <a16:creationId xmlns:a16="http://schemas.microsoft.com/office/drawing/2014/main" id="{BC943EC6-495C-634C-B72D-47D7E9E5EC62}"/>
                  </a:ext>
                </a:extLst>
              </p:cNvPr>
              <p:cNvSpPr/>
              <p:nvPr/>
            </p:nvSpPr>
            <p:spPr>
              <a:xfrm>
                <a:off x="1371600" y="2321169"/>
                <a:ext cx="2356338" cy="3376246"/>
              </a:xfrm>
              <a:prstGeom prst="rect">
                <a:avLst/>
              </a:prstGeom>
              <a:solidFill>
                <a:srgbClr val="F9F9F8"/>
              </a:solidFill>
              <a:ln>
                <a:solidFill>
                  <a:srgbClr val="FBFA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 name="Group 8">
              <a:extLst>
                <a:ext uri="{FF2B5EF4-FFF2-40B4-BE49-F238E27FC236}">
                  <a16:creationId xmlns:a16="http://schemas.microsoft.com/office/drawing/2014/main" id="{8AD5FD01-4E53-4765-A169-8A2618923AF6}"/>
                </a:ext>
              </a:extLst>
            </p:cNvPr>
            <p:cNvGrpSpPr/>
            <p:nvPr/>
          </p:nvGrpSpPr>
          <p:grpSpPr>
            <a:xfrm>
              <a:off x="2095973" y="2584978"/>
              <a:ext cx="2574187" cy="2533256"/>
              <a:chOff x="2095973" y="2584978"/>
              <a:chExt cx="2574187" cy="2533256"/>
            </a:xfrm>
          </p:grpSpPr>
          <p:sp>
            <p:nvSpPr>
              <p:cNvPr id="13" name="Oval 12">
                <a:extLst>
                  <a:ext uri="{FF2B5EF4-FFF2-40B4-BE49-F238E27FC236}">
                    <a16:creationId xmlns:a16="http://schemas.microsoft.com/office/drawing/2014/main" id="{CD73045E-48C6-434F-9DE5-ED27D7259778}"/>
                  </a:ext>
                </a:extLst>
              </p:cNvPr>
              <p:cNvSpPr/>
              <p:nvPr/>
            </p:nvSpPr>
            <p:spPr>
              <a:xfrm>
                <a:off x="2333429" y="297557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51CE82B5-B4D9-7E49-816B-05B04E4F2CEF}"/>
                  </a:ext>
                </a:extLst>
              </p:cNvPr>
              <p:cNvSpPr/>
              <p:nvPr/>
            </p:nvSpPr>
            <p:spPr>
              <a:xfrm>
                <a:off x="2781005" y="315514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98A2D349-14AF-294C-862D-5B43CAE04AF0}"/>
                  </a:ext>
                </a:extLst>
              </p:cNvPr>
              <p:cNvSpPr/>
              <p:nvPr/>
            </p:nvSpPr>
            <p:spPr>
              <a:xfrm>
                <a:off x="3412788" y="347385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5D9D94E2-9748-FE4B-880B-7C28F05CEB81}"/>
                  </a:ext>
                </a:extLst>
              </p:cNvPr>
              <p:cNvSpPr/>
              <p:nvPr/>
            </p:nvSpPr>
            <p:spPr>
              <a:xfrm>
                <a:off x="3053007" y="363871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4F0488A9-A9BA-4E43-B89B-C02D08BBF0AC}"/>
                  </a:ext>
                </a:extLst>
              </p:cNvPr>
              <p:cNvSpPr/>
              <p:nvPr/>
            </p:nvSpPr>
            <p:spPr>
              <a:xfrm>
                <a:off x="3678690" y="383648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B853DD61-415B-4D4A-80A3-621672BF6EED}"/>
                  </a:ext>
                </a:extLst>
              </p:cNvPr>
              <p:cNvSpPr/>
              <p:nvPr/>
            </p:nvSpPr>
            <p:spPr>
              <a:xfrm>
                <a:off x="2455873" y="454826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87AB29B4-CB7A-8843-A903-C2A8713CB910}"/>
                  </a:ext>
                </a:extLst>
              </p:cNvPr>
              <p:cNvSpPr/>
              <p:nvPr/>
            </p:nvSpPr>
            <p:spPr>
              <a:xfrm>
                <a:off x="2669448" y="386911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A5580263-67BF-4446-A92B-4901ABB869DF}"/>
                  </a:ext>
                </a:extLst>
              </p:cNvPr>
              <p:cNvSpPr/>
              <p:nvPr/>
            </p:nvSpPr>
            <p:spPr>
              <a:xfrm>
                <a:off x="3465895" y="416094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E3539360-E327-5340-B1F7-2B822C6E63B6}"/>
                  </a:ext>
                </a:extLst>
              </p:cNvPr>
              <p:cNvSpPr/>
              <p:nvPr/>
            </p:nvSpPr>
            <p:spPr>
              <a:xfrm>
                <a:off x="4071802" y="437620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2E65C9E2-F3BB-934A-979E-D5175C6E56A7}"/>
                  </a:ext>
                </a:extLst>
              </p:cNvPr>
              <p:cNvSpPr/>
              <p:nvPr/>
            </p:nvSpPr>
            <p:spPr>
              <a:xfrm>
                <a:off x="2419629" y="341023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8DBE8276-A441-334C-AE7C-E438AAE1F209}"/>
                  </a:ext>
                </a:extLst>
              </p:cNvPr>
              <p:cNvSpPr/>
              <p:nvPr/>
            </p:nvSpPr>
            <p:spPr>
              <a:xfrm>
                <a:off x="3306705" y="298278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4D1D95AD-70F3-8C4C-AEC5-21FBDEE71BBC}"/>
                  </a:ext>
                </a:extLst>
              </p:cNvPr>
              <p:cNvSpPr/>
              <p:nvPr/>
            </p:nvSpPr>
            <p:spPr>
              <a:xfrm>
                <a:off x="3056774" y="412066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3CD6358A-291D-C945-B2D6-C1409E7177F3}"/>
                  </a:ext>
                </a:extLst>
              </p:cNvPr>
              <p:cNvSpPr/>
              <p:nvPr/>
            </p:nvSpPr>
            <p:spPr>
              <a:xfrm>
                <a:off x="3791562" y="332557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CD93AB42-5E66-EB4E-A6FD-7FF11D85401A}"/>
                  </a:ext>
                </a:extLst>
              </p:cNvPr>
              <p:cNvSpPr/>
              <p:nvPr/>
            </p:nvSpPr>
            <p:spPr>
              <a:xfrm>
                <a:off x="2242929" y="388242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4797679-15C8-9F45-81D6-3A35B53AD984}"/>
                  </a:ext>
                </a:extLst>
              </p:cNvPr>
              <p:cNvSpPr/>
              <p:nvPr/>
            </p:nvSpPr>
            <p:spPr>
              <a:xfrm>
                <a:off x="4137059" y="367963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408876A1-D079-6149-B249-C93E64D3308D}"/>
                  </a:ext>
                </a:extLst>
              </p:cNvPr>
              <p:cNvSpPr/>
              <p:nvPr/>
            </p:nvSpPr>
            <p:spPr>
              <a:xfrm>
                <a:off x="3706940" y="478276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0475E6D5-DBA5-294A-B2D8-306249F6197F}"/>
                  </a:ext>
                </a:extLst>
              </p:cNvPr>
              <p:cNvSpPr/>
              <p:nvPr/>
            </p:nvSpPr>
            <p:spPr>
              <a:xfrm>
                <a:off x="2962772" y="453446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9BED11F3-AC7E-8442-860A-9965EFEFC763}"/>
                  </a:ext>
                </a:extLst>
              </p:cNvPr>
              <p:cNvSpPr/>
              <p:nvPr/>
            </p:nvSpPr>
            <p:spPr>
              <a:xfrm>
                <a:off x="2411993" y="258497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ED7DA834-DCF2-CA44-9F91-AB46F9AA3E54}"/>
                  </a:ext>
                </a:extLst>
              </p:cNvPr>
              <p:cNvSpPr/>
              <p:nvPr/>
            </p:nvSpPr>
            <p:spPr>
              <a:xfrm>
                <a:off x="2854114" y="260917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C5B30235-69B0-EA45-BB0B-6F5801382983}"/>
                  </a:ext>
                </a:extLst>
              </p:cNvPr>
              <p:cNvSpPr/>
              <p:nvPr/>
            </p:nvSpPr>
            <p:spPr>
              <a:xfrm>
                <a:off x="3518442" y="281789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AA65EC92-0C32-184C-BC16-C2475EC85A88}"/>
                  </a:ext>
                </a:extLst>
              </p:cNvPr>
              <p:cNvSpPr/>
              <p:nvPr/>
            </p:nvSpPr>
            <p:spPr>
              <a:xfrm>
                <a:off x="3778828" y="272688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070E3554-96DA-594E-B3CA-977D34B2D88D}"/>
                  </a:ext>
                </a:extLst>
              </p:cNvPr>
              <p:cNvSpPr/>
              <p:nvPr/>
            </p:nvSpPr>
            <p:spPr>
              <a:xfrm>
                <a:off x="4258856" y="275864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ABCAF8F5-6BC8-1542-BCBD-0AED63EDA209}"/>
                  </a:ext>
                </a:extLst>
              </p:cNvPr>
              <p:cNvSpPr/>
              <p:nvPr/>
            </p:nvSpPr>
            <p:spPr>
              <a:xfrm>
                <a:off x="3971171" y="463760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019413E7-5075-AD4D-A078-0B0161F96B8E}"/>
                  </a:ext>
                </a:extLst>
              </p:cNvPr>
              <p:cNvSpPr/>
              <p:nvPr/>
            </p:nvSpPr>
            <p:spPr>
              <a:xfrm>
                <a:off x="2132098" y="359819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15DABA35-99E6-CE44-9BD3-EBDF3A83994E}"/>
                  </a:ext>
                </a:extLst>
              </p:cNvPr>
              <p:cNvSpPr/>
              <p:nvPr/>
            </p:nvSpPr>
            <p:spPr>
              <a:xfrm>
                <a:off x="2689907" y="357824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1FF2D9FD-A6A8-264A-841A-F2A7E9011A23}"/>
                  </a:ext>
                </a:extLst>
              </p:cNvPr>
              <p:cNvSpPr/>
              <p:nvPr/>
            </p:nvSpPr>
            <p:spPr>
              <a:xfrm>
                <a:off x="3859657" y="300794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73269913-B274-0E4C-B127-8B79B9048731}"/>
                  </a:ext>
                </a:extLst>
              </p:cNvPr>
              <p:cNvSpPr/>
              <p:nvPr/>
            </p:nvSpPr>
            <p:spPr>
              <a:xfrm>
                <a:off x="4036216" y="325361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a:extLst>
                  <a:ext uri="{FF2B5EF4-FFF2-40B4-BE49-F238E27FC236}">
                    <a16:creationId xmlns:a16="http://schemas.microsoft.com/office/drawing/2014/main" id="{C5579140-3BC5-A74D-8DE8-B4FD60CB9279}"/>
                  </a:ext>
                </a:extLst>
              </p:cNvPr>
              <p:cNvSpPr/>
              <p:nvPr/>
            </p:nvSpPr>
            <p:spPr>
              <a:xfrm>
                <a:off x="2538485" y="421534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E56B44BD-0D3C-A744-B208-DF715EACAAF7}"/>
                  </a:ext>
                </a:extLst>
              </p:cNvPr>
              <p:cNvSpPr/>
              <p:nvPr/>
            </p:nvSpPr>
            <p:spPr>
              <a:xfrm>
                <a:off x="2143502" y="426231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a:extLst>
                  <a:ext uri="{FF2B5EF4-FFF2-40B4-BE49-F238E27FC236}">
                    <a16:creationId xmlns:a16="http://schemas.microsoft.com/office/drawing/2014/main" id="{D8C7AE78-1A5C-F643-B250-7B2E83F7B5D0}"/>
                  </a:ext>
                </a:extLst>
              </p:cNvPr>
              <p:cNvSpPr/>
              <p:nvPr/>
            </p:nvSpPr>
            <p:spPr>
              <a:xfrm>
                <a:off x="3204656" y="447934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A0B7D8F3-F0E9-4E40-B4B0-49A541CF70F5}"/>
                  </a:ext>
                </a:extLst>
              </p:cNvPr>
              <p:cNvSpPr/>
              <p:nvPr/>
            </p:nvSpPr>
            <p:spPr>
              <a:xfrm>
                <a:off x="3126289" y="479000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7160D85E-DDA5-5B4F-B8BF-76981AC352B4}"/>
                  </a:ext>
                </a:extLst>
              </p:cNvPr>
              <p:cNvSpPr/>
              <p:nvPr/>
            </p:nvSpPr>
            <p:spPr>
              <a:xfrm>
                <a:off x="2704385" y="473088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359F8E7D-1A6B-1842-AAB5-02154F687D83}"/>
                  </a:ext>
                </a:extLst>
              </p:cNvPr>
              <p:cNvSpPr/>
              <p:nvPr/>
            </p:nvSpPr>
            <p:spPr>
              <a:xfrm>
                <a:off x="3190423" y="266480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a:extLst>
                  <a:ext uri="{FF2B5EF4-FFF2-40B4-BE49-F238E27FC236}">
                    <a16:creationId xmlns:a16="http://schemas.microsoft.com/office/drawing/2014/main" id="{90E5CE28-101B-664F-8A82-F1C70BC10288}"/>
                  </a:ext>
                </a:extLst>
              </p:cNvPr>
              <p:cNvSpPr/>
              <p:nvPr/>
            </p:nvSpPr>
            <p:spPr>
              <a:xfrm>
                <a:off x="3040387" y="332955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a:extLst>
                  <a:ext uri="{FF2B5EF4-FFF2-40B4-BE49-F238E27FC236}">
                    <a16:creationId xmlns:a16="http://schemas.microsoft.com/office/drawing/2014/main" id="{CE86EC2C-B0B7-204D-A6DA-BB7A22C7A48F}"/>
                  </a:ext>
                </a:extLst>
              </p:cNvPr>
              <p:cNvSpPr/>
              <p:nvPr/>
            </p:nvSpPr>
            <p:spPr>
              <a:xfrm>
                <a:off x="4300606" y="393786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DCC1B68B-60AF-0646-9339-FADECF30EE4B}"/>
                  </a:ext>
                </a:extLst>
              </p:cNvPr>
              <p:cNvSpPr/>
              <p:nvPr/>
            </p:nvSpPr>
            <p:spPr>
              <a:xfrm>
                <a:off x="3757549" y="355003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1969619D-F81E-C64A-B402-8D3386D8AF7B}"/>
                  </a:ext>
                </a:extLst>
              </p:cNvPr>
              <p:cNvSpPr/>
              <p:nvPr/>
            </p:nvSpPr>
            <p:spPr>
              <a:xfrm>
                <a:off x="3522525" y="456734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a:extLst>
                  <a:ext uri="{FF2B5EF4-FFF2-40B4-BE49-F238E27FC236}">
                    <a16:creationId xmlns:a16="http://schemas.microsoft.com/office/drawing/2014/main" id="{4DB4F8FF-0B68-874A-9300-776CF25F6BA2}"/>
                  </a:ext>
                </a:extLst>
              </p:cNvPr>
              <p:cNvSpPr/>
              <p:nvPr/>
            </p:nvSpPr>
            <p:spPr>
              <a:xfrm>
                <a:off x="2792326" y="422492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a:extLst>
                  <a:ext uri="{FF2B5EF4-FFF2-40B4-BE49-F238E27FC236}">
                    <a16:creationId xmlns:a16="http://schemas.microsoft.com/office/drawing/2014/main" id="{DBF0CC4C-70CA-B945-ACB5-DA1D7066E4DD}"/>
                  </a:ext>
                </a:extLst>
              </p:cNvPr>
              <p:cNvSpPr/>
              <p:nvPr/>
            </p:nvSpPr>
            <p:spPr>
              <a:xfrm>
                <a:off x="2102803" y="276078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71C39E0E-E0C0-CE44-9A80-2B2C12E26FC3}"/>
                  </a:ext>
                </a:extLst>
              </p:cNvPr>
              <p:cNvSpPr/>
              <p:nvPr/>
            </p:nvSpPr>
            <p:spPr>
              <a:xfrm>
                <a:off x="2095973" y="321167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a:extLst>
                  <a:ext uri="{FF2B5EF4-FFF2-40B4-BE49-F238E27FC236}">
                    <a16:creationId xmlns:a16="http://schemas.microsoft.com/office/drawing/2014/main" id="{94F07C44-9826-1942-A3B8-AD872D201C31}"/>
                  </a:ext>
                </a:extLst>
              </p:cNvPr>
              <p:cNvSpPr/>
              <p:nvPr/>
            </p:nvSpPr>
            <p:spPr>
              <a:xfrm>
                <a:off x="3724250" y="417421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a:extLst>
                  <a:ext uri="{FF2B5EF4-FFF2-40B4-BE49-F238E27FC236}">
                    <a16:creationId xmlns:a16="http://schemas.microsoft.com/office/drawing/2014/main" id="{1B30EFA0-37AF-244A-BF40-A3A7F692C2A5}"/>
                  </a:ext>
                </a:extLst>
              </p:cNvPr>
              <p:cNvSpPr/>
              <p:nvPr/>
            </p:nvSpPr>
            <p:spPr>
              <a:xfrm>
                <a:off x="3491471" y="321788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a:extLst>
                  <a:ext uri="{FF2B5EF4-FFF2-40B4-BE49-F238E27FC236}">
                    <a16:creationId xmlns:a16="http://schemas.microsoft.com/office/drawing/2014/main" id="{4C3FA2D5-90FD-8B46-9B8C-F2A94756CC9F}"/>
                  </a:ext>
                </a:extLst>
              </p:cNvPr>
              <p:cNvSpPr/>
              <p:nvPr/>
            </p:nvSpPr>
            <p:spPr>
              <a:xfrm>
                <a:off x="2977694" y="291270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a:extLst>
                  <a:ext uri="{FF2B5EF4-FFF2-40B4-BE49-F238E27FC236}">
                    <a16:creationId xmlns:a16="http://schemas.microsoft.com/office/drawing/2014/main" id="{79A7139C-EF3F-D744-9C59-5EA7C1CACE4E}"/>
                  </a:ext>
                </a:extLst>
              </p:cNvPr>
              <p:cNvSpPr/>
              <p:nvPr/>
            </p:nvSpPr>
            <p:spPr>
              <a:xfrm>
                <a:off x="3268808" y="383906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a:extLst>
                  <a:ext uri="{FF2B5EF4-FFF2-40B4-BE49-F238E27FC236}">
                    <a16:creationId xmlns:a16="http://schemas.microsoft.com/office/drawing/2014/main" id="{C6FA46B2-602F-644A-93AB-CEA32DE8FF10}"/>
                  </a:ext>
                </a:extLst>
              </p:cNvPr>
              <p:cNvSpPr/>
              <p:nvPr/>
            </p:nvSpPr>
            <p:spPr>
              <a:xfrm>
                <a:off x="2505138" y="316613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a:extLst>
                  <a:ext uri="{FF2B5EF4-FFF2-40B4-BE49-F238E27FC236}">
                    <a16:creationId xmlns:a16="http://schemas.microsoft.com/office/drawing/2014/main" id="{F954E6D5-8C43-4242-8767-D926A8F201EF}"/>
                  </a:ext>
                </a:extLst>
              </p:cNvPr>
              <p:cNvSpPr/>
              <p:nvPr/>
            </p:nvSpPr>
            <p:spPr>
              <a:xfrm>
                <a:off x="4312096" y="453186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a:extLst>
                  <a:ext uri="{FF2B5EF4-FFF2-40B4-BE49-F238E27FC236}">
                    <a16:creationId xmlns:a16="http://schemas.microsoft.com/office/drawing/2014/main" id="{9976320D-62ED-FF4B-9977-FEEA4DBDD4AE}"/>
                  </a:ext>
                </a:extLst>
              </p:cNvPr>
              <p:cNvSpPr/>
              <p:nvPr/>
            </p:nvSpPr>
            <p:spPr>
              <a:xfrm>
                <a:off x="4042251" y="405094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a:extLst>
                  <a:ext uri="{FF2B5EF4-FFF2-40B4-BE49-F238E27FC236}">
                    <a16:creationId xmlns:a16="http://schemas.microsoft.com/office/drawing/2014/main" id="{15F77EC8-2020-154C-AA6C-4853B9E7CF2F}"/>
                  </a:ext>
                </a:extLst>
              </p:cNvPr>
              <p:cNvSpPr/>
              <p:nvPr/>
            </p:nvSpPr>
            <p:spPr>
              <a:xfrm>
                <a:off x="4282412" y="344430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a:extLst>
                  <a:ext uri="{FF2B5EF4-FFF2-40B4-BE49-F238E27FC236}">
                    <a16:creationId xmlns:a16="http://schemas.microsoft.com/office/drawing/2014/main" id="{C0FA3411-6C85-C245-9F40-6FC901A66CFA}"/>
                  </a:ext>
                </a:extLst>
              </p:cNvPr>
              <p:cNvSpPr/>
              <p:nvPr/>
            </p:nvSpPr>
            <p:spPr>
              <a:xfrm>
                <a:off x="4328484" y="309128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2AD8CC95-B3C0-2246-93C5-D13A63CCFB21}"/>
                  </a:ext>
                </a:extLst>
              </p:cNvPr>
              <p:cNvSpPr/>
              <p:nvPr/>
            </p:nvSpPr>
            <p:spPr>
              <a:xfrm>
                <a:off x="3515857" y="262555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a:extLst>
                  <a:ext uri="{FF2B5EF4-FFF2-40B4-BE49-F238E27FC236}">
                    <a16:creationId xmlns:a16="http://schemas.microsoft.com/office/drawing/2014/main" id="{1D16B07B-0168-CC43-B415-147004285F4A}"/>
                  </a:ext>
                </a:extLst>
              </p:cNvPr>
              <p:cNvSpPr/>
              <p:nvPr/>
            </p:nvSpPr>
            <p:spPr>
              <a:xfrm>
                <a:off x="2611593" y="284961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a:extLst>
                  <a:ext uri="{FF2B5EF4-FFF2-40B4-BE49-F238E27FC236}">
                    <a16:creationId xmlns:a16="http://schemas.microsoft.com/office/drawing/2014/main" id="{18596F92-0148-B249-AD6E-C58603C14C23}"/>
                  </a:ext>
                </a:extLst>
              </p:cNvPr>
              <p:cNvSpPr/>
              <p:nvPr/>
            </p:nvSpPr>
            <p:spPr>
              <a:xfrm>
                <a:off x="3786005" y="442345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a:extLst>
                  <a:ext uri="{FF2B5EF4-FFF2-40B4-BE49-F238E27FC236}">
                    <a16:creationId xmlns:a16="http://schemas.microsoft.com/office/drawing/2014/main" id="{A40929DD-253F-244B-BC46-655C7DCB6775}"/>
                  </a:ext>
                </a:extLst>
              </p:cNvPr>
              <p:cNvSpPr/>
              <p:nvPr/>
            </p:nvSpPr>
            <p:spPr>
              <a:xfrm>
                <a:off x="2161189" y="457855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a:extLst>
                  <a:ext uri="{FF2B5EF4-FFF2-40B4-BE49-F238E27FC236}">
                    <a16:creationId xmlns:a16="http://schemas.microsoft.com/office/drawing/2014/main" id="{E4FF9BD8-F554-AA47-826D-7ED1959167CF}"/>
                  </a:ext>
                </a:extLst>
              </p:cNvPr>
              <p:cNvSpPr/>
              <p:nvPr/>
            </p:nvSpPr>
            <p:spPr>
              <a:xfrm>
                <a:off x="2893227" y="388526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Oval 66">
                <a:extLst>
                  <a:ext uri="{FF2B5EF4-FFF2-40B4-BE49-F238E27FC236}">
                    <a16:creationId xmlns:a16="http://schemas.microsoft.com/office/drawing/2014/main" id="{0129F158-F1FE-2943-BC1C-122D85F02872}"/>
                  </a:ext>
                </a:extLst>
              </p:cNvPr>
              <p:cNvSpPr/>
              <p:nvPr/>
            </p:nvSpPr>
            <p:spPr>
              <a:xfrm>
                <a:off x="4030495" y="263185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8" name="Group 147">
                <a:extLst>
                  <a:ext uri="{FF2B5EF4-FFF2-40B4-BE49-F238E27FC236}">
                    <a16:creationId xmlns:a16="http://schemas.microsoft.com/office/drawing/2014/main" id="{6E3BB1D3-32D4-5E4F-9BA5-749E7F9181EA}"/>
                  </a:ext>
                </a:extLst>
              </p:cNvPr>
              <p:cNvGrpSpPr/>
              <p:nvPr/>
            </p:nvGrpSpPr>
            <p:grpSpPr>
              <a:xfrm>
                <a:off x="2854114" y="4195700"/>
                <a:ext cx="1039238" cy="922534"/>
                <a:chOff x="2854114" y="4195700"/>
                <a:chExt cx="1039238" cy="922534"/>
              </a:xfrm>
            </p:grpSpPr>
            <p:sp>
              <p:nvSpPr>
                <p:cNvPr id="71" name="Oval 70">
                  <a:extLst>
                    <a:ext uri="{FF2B5EF4-FFF2-40B4-BE49-F238E27FC236}">
                      <a16:creationId xmlns:a16="http://schemas.microsoft.com/office/drawing/2014/main" id="{6CDB689F-6D4F-AA40-ADE5-5A1D109E36ED}"/>
                    </a:ext>
                  </a:extLst>
                </p:cNvPr>
                <p:cNvSpPr/>
                <p:nvPr/>
              </p:nvSpPr>
              <p:spPr>
                <a:xfrm>
                  <a:off x="2854114" y="4208525"/>
                  <a:ext cx="341676" cy="31652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a:extLst>
                    <a:ext uri="{FF2B5EF4-FFF2-40B4-BE49-F238E27FC236}">
                      <a16:creationId xmlns:a16="http://schemas.microsoft.com/office/drawing/2014/main" id="{24DF3F33-855F-A14D-B296-4663B333E092}"/>
                    </a:ext>
                  </a:extLst>
                </p:cNvPr>
                <p:cNvSpPr/>
                <p:nvPr/>
              </p:nvSpPr>
              <p:spPr>
                <a:xfrm>
                  <a:off x="3536102" y="4201771"/>
                  <a:ext cx="341676" cy="31652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a:extLst>
                    <a:ext uri="{FF2B5EF4-FFF2-40B4-BE49-F238E27FC236}">
                      <a16:creationId xmlns:a16="http://schemas.microsoft.com/office/drawing/2014/main" id="{B0A75320-199C-5D4C-8FE6-9AD0774BAD8E}"/>
                    </a:ext>
                  </a:extLst>
                </p:cNvPr>
                <p:cNvSpPr/>
                <p:nvPr/>
              </p:nvSpPr>
              <p:spPr>
                <a:xfrm>
                  <a:off x="3195039" y="4195700"/>
                  <a:ext cx="341676" cy="31652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a:extLst>
                    <a:ext uri="{FF2B5EF4-FFF2-40B4-BE49-F238E27FC236}">
                      <a16:creationId xmlns:a16="http://schemas.microsoft.com/office/drawing/2014/main" id="{98BA4A78-5802-714B-83B7-F0B8DE7C5C84}"/>
                    </a:ext>
                  </a:extLst>
                </p:cNvPr>
                <p:cNvSpPr/>
                <p:nvPr/>
              </p:nvSpPr>
              <p:spPr>
                <a:xfrm>
                  <a:off x="2883532" y="4502881"/>
                  <a:ext cx="341676" cy="31652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a:extLst>
                    <a:ext uri="{FF2B5EF4-FFF2-40B4-BE49-F238E27FC236}">
                      <a16:creationId xmlns:a16="http://schemas.microsoft.com/office/drawing/2014/main" id="{7042435E-C5FA-BE49-BCEA-7C49B632A1A0}"/>
                    </a:ext>
                  </a:extLst>
                </p:cNvPr>
                <p:cNvSpPr/>
                <p:nvPr/>
              </p:nvSpPr>
              <p:spPr>
                <a:xfrm>
                  <a:off x="3199713" y="4502043"/>
                  <a:ext cx="341676" cy="31652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a:extLst>
                    <a:ext uri="{FF2B5EF4-FFF2-40B4-BE49-F238E27FC236}">
                      <a16:creationId xmlns:a16="http://schemas.microsoft.com/office/drawing/2014/main" id="{5C31D144-94C1-1D40-9C9C-E6B7027FA791}"/>
                    </a:ext>
                  </a:extLst>
                </p:cNvPr>
                <p:cNvSpPr/>
                <p:nvPr/>
              </p:nvSpPr>
              <p:spPr>
                <a:xfrm>
                  <a:off x="3551676" y="4499392"/>
                  <a:ext cx="341676" cy="31652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a:extLst>
                    <a:ext uri="{FF2B5EF4-FFF2-40B4-BE49-F238E27FC236}">
                      <a16:creationId xmlns:a16="http://schemas.microsoft.com/office/drawing/2014/main" id="{6205E647-7D4D-8D43-90FC-D3F7C5BD75F7}"/>
                    </a:ext>
                  </a:extLst>
                </p:cNvPr>
                <p:cNvSpPr/>
                <p:nvPr/>
              </p:nvSpPr>
              <p:spPr>
                <a:xfrm>
                  <a:off x="2863611" y="4801711"/>
                  <a:ext cx="341676" cy="31652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a:extLst>
                    <a:ext uri="{FF2B5EF4-FFF2-40B4-BE49-F238E27FC236}">
                      <a16:creationId xmlns:a16="http://schemas.microsoft.com/office/drawing/2014/main" id="{6B8E0302-80DA-294D-8633-8A8B20A22347}"/>
                    </a:ext>
                  </a:extLst>
                </p:cNvPr>
                <p:cNvSpPr/>
                <p:nvPr/>
              </p:nvSpPr>
              <p:spPr>
                <a:xfrm>
                  <a:off x="3199045" y="4800873"/>
                  <a:ext cx="341676" cy="31652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a:extLst>
                    <a:ext uri="{FF2B5EF4-FFF2-40B4-BE49-F238E27FC236}">
                      <a16:creationId xmlns:a16="http://schemas.microsoft.com/office/drawing/2014/main" id="{0DCD9C00-E244-6842-888C-778AD3E3E574}"/>
                    </a:ext>
                  </a:extLst>
                </p:cNvPr>
                <p:cNvSpPr/>
                <p:nvPr/>
              </p:nvSpPr>
              <p:spPr>
                <a:xfrm>
                  <a:off x="3549640" y="4799664"/>
                  <a:ext cx="341676" cy="31652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sp>
        <p:nvSpPr>
          <p:cNvPr id="80" name="TextBox 79">
            <a:extLst>
              <a:ext uri="{FF2B5EF4-FFF2-40B4-BE49-F238E27FC236}">
                <a16:creationId xmlns:a16="http://schemas.microsoft.com/office/drawing/2014/main" id="{34D79516-1F52-CA49-889F-6935851EB98B}"/>
              </a:ext>
            </a:extLst>
          </p:cNvPr>
          <p:cNvSpPr txBox="1"/>
          <p:nvPr/>
        </p:nvSpPr>
        <p:spPr>
          <a:xfrm>
            <a:off x="950333" y="6255042"/>
            <a:ext cx="3995004" cy="461665"/>
          </a:xfrm>
          <a:prstGeom prst="rect">
            <a:avLst/>
          </a:prstGeom>
          <a:noFill/>
        </p:spPr>
        <p:txBody>
          <a:bodyPr wrap="none" rtlCol="0">
            <a:spAutoFit/>
          </a:bodyPr>
          <a:lstStyle/>
          <a:p>
            <a:r>
              <a:rPr lang="en-US" sz="2400" dirty="0">
                <a:latin typeface="Century Gothic" panose="020B0502020202020204" pitchFamily="34" charset="0"/>
              </a:rPr>
              <a:t>= a copper oxide particle</a:t>
            </a:r>
          </a:p>
        </p:txBody>
      </p:sp>
      <p:grpSp>
        <p:nvGrpSpPr>
          <p:cNvPr id="152" name="Group 151">
            <a:extLst>
              <a:ext uri="{FF2B5EF4-FFF2-40B4-BE49-F238E27FC236}">
                <a16:creationId xmlns:a16="http://schemas.microsoft.com/office/drawing/2014/main" id="{3073C0EC-C378-4F07-A4E4-D4F07429FF9B}"/>
              </a:ext>
            </a:extLst>
          </p:cNvPr>
          <p:cNvGrpSpPr/>
          <p:nvPr/>
        </p:nvGrpSpPr>
        <p:grpSpPr>
          <a:xfrm>
            <a:off x="6608405" y="1275672"/>
            <a:ext cx="3934557" cy="4237892"/>
            <a:chOff x="1446335" y="1262090"/>
            <a:chExt cx="3934557" cy="4237892"/>
          </a:xfrm>
        </p:grpSpPr>
        <p:grpSp>
          <p:nvGrpSpPr>
            <p:cNvPr id="153" name="Group 152">
              <a:extLst>
                <a:ext uri="{FF2B5EF4-FFF2-40B4-BE49-F238E27FC236}">
                  <a16:creationId xmlns:a16="http://schemas.microsoft.com/office/drawing/2014/main" id="{38B2F2E9-641E-401D-9CAC-652D53F0CC22}"/>
                </a:ext>
              </a:extLst>
            </p:cNvPr>
            <p:cNvGrpSpPr/>
            <p:nvPr/>
          </p:nvGrpSpPr>
          <p:grpSpPr>
            <a:xfrm>
              <a:off x="1446335" y="1262090"/>
              <a:ext cx="3934557" cy="4237892"/>
              <a:chOff x="215412" y="1248508"/>
              <a:chExt cx="4762500" cy="5486400"/>
            </a:xfrm>
          </p:grpSpPr>
          <p:pic>
            <p:nvPicPr>
              <p:cNvPr id="220" name="Picture 219" descr="A picture containing text, vessel, device, jar&#10;&#10;Description automatically generated">
                <a:extLst>
                  <a:ext uri="{FF2B5EF4-FFF2-40B4-BE49-F238E27FC236}">
                    <a16:creationId xmlns:a16="http://schemas.microsoft.com/office/drawing/2014/main" id="{3878D8CB-FBDB-4809-A7F4-C1F4041DF8F5}"/>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215412" y="1248508"/>
                <a:ext cx="4762500" cy="5486400"/>
              </a:xfrm>
              <a:prstGeom prst="rect">
                <a:avLst/>
              </a:prstGeom>
            </p:spPr>
          </p:pic>
          <p:sp>
            <p:nvSpPr>
              <p:cNvPr id="221" name="Rectangle 220">
                <a:extLst>
                  <a:ext uri="{FF2B5EF4-FFF2-40B4-BE49-F238E27FC236}">
                    <a16:creationId xmlns:a16="http://schemas.microsoft.com/office/drawing/2014/main" id="{48883535-959A-482F-91BE-366601CC0C04}"/>
                  </a:ext>
                </a:extLst>
              </p:cNvPr>
              <p:cNvSpPr/>
              <p:nvPr/>
            </p:nvSpPr>
            <p:spPr>
              <a:xfrm>
                <a:off x="1371600" y="2321169"/>
                <a:ext cx="2356338" cy="3376246"/>
              </a:xfrm>
              <a:prstGeom prst="rect">
                <a:avLst/>
              </a:prstGeom>
              <a:solidFill>
                <a:srgbClr val="F9F9F8"/>
              </a:solidFill>
              <a:ln>
                <a:solidFill>
                  <a:srgbClr val="FBFA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4" name="Group 153">
              <a:extLst>
                <a:ext uri="{FF2B5EF4-FFF2-40B4-BE49-F238E27FC236}">
                  <a16:creationId xmlns:a16="http://schemas.microsoft.com/office/drawing/2014/main" id="{B97B2B5C-1F3A-4792-AF8E-EC95FB2C98E8}"/>
                </a:ext>
              </a:extLst>
            </p:cNvPr>
            <p:cNvGrpSpPr/>
            <p:nvPr/>
          </p:nvGrpSpPr>
          <p:grpSpPr>
            <a:xfrm>
              <a:off x="2095973" y="2544274"/>
              <a:ext cx="2574187" cy="2573960"/>
              <a:chOff x="2095973" y="2544274"/>
              <a:chExt cx="2574187" cy="2573960"/>
            </a:xfrm>
          </p:grpSpPr>
          <p:sp>
            <p:nvSpPr>
              <p:cNvPr id="155" name="Oval 154">
                <a:extLst>
                  <a:ext uri="{FF2B5EF4-FFF2-40B4-BE49-F238E27FC236}">
                    <a16:creationId xmlns:a16="http://schemas.microsoft.com/office/drawing/2014/main" id="{73FE96B4-81CE-4611-95DD-13E4AC6D875A}"/>
                  </a:ext>
                </a:extLst>
              </p:cNvPr>
              <p:cNvSpPr/>
              <p:nvPr/>
            </p:nvSpPr>
            <p:spPr>
              <a:xfrm>
                <a:off x="2333429" y="297557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id="{344905A9-0A41-4079-BEA6-032EF72DE071}"/>
                  </a:ext>
                </a:extLst>
              </p:cNvPr>
              <p:cNvSpPr/>
              <p:nvPr/>
            </p:nvSpPr>
            <p:spPr>
              <a:xfrm>
                <a:off x="2882605" y="321610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id="{1DE1A851-46E1-480C-A4A8-7DD843144826}"/>
                  </a:ext>
                </a:extLst>
              </p:cNvPr>
              <p:cNvSpPr/>
              <p:nvPr/>
            </p:nvSpPr>
            <p:spPr>
              <a:xfrm>
                <a:off x="3412788" y="351449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a:extLst>
                  <a:ext uri="{FF2B5EF4-FFF2-40B4-BE49-F238E27FC236}">
                    <a16:creationId xmlns:a16="http://schemas.microsoft.com/office/drawing/2014/main" id="{130A2EE8-EF69-4E9B-B867-EB503F84A96E}"/>
                  </a:ext>
                </a:extLst>
              </p:cNvPr>
              <p:cNvSpPr/>
              <p:nvPr/>
            </p:nvSpPr>
            <p:spPr>
              <a:xfrm>
                <a:off x="3053007" y="363871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a:extLst>
                  <a:ext uri="{FF2B5EF4-FFF2-40B4-BE49-F238E27FC236}">
                    <a16:creationId xmlns:a16="http://schemas.microsoft.com/office/drawing/2014/main" id="{C6E8EE7A-B232-43EE-9470-8F291ABBC14E}"/>
                  </a:ext>
                </a:extLst>
              </p:cNvPr>
              <p:cNvSpPr/>
              <p:nvPr/>
            </p:nvSpPr>
            <p:spPr>
              <a:xfrm>
                <a:off x="3678690" y="383648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a:extLst>
                  <a:ext uri="{FF2B5EF4-FFF2-40B4-BE49-F238E27FC236}">
                    <a16:creationId xmlns:a16="http://schemas.microsoft.com/office/drawing/2014/main" id="{3A5E940E-1E2E-46E4-A481-214435A48ECC}"/>
                  </a:ext>
                </a:extLst>
              </p:cNvPr>
              <p:cNvSpPr/>
              <p:nvPr/>
            </p:nvSpPr>
            <p:spPr>
              <a:xfrm>
                <a:off x="2455873" y="454826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a:extLst>
                  <a:ext uri="{FF2B5EF4-FFF2-40B4-BE49-F238E27FC236}">
                    <a16:creationId xmlns:a16="http://schemas.microsoft.com/office/drawing/2014/main" id="{A0744F95-3406-4B1A-B29A-98BFA76A4DFE}"/>
                  </a:ext>
                </a:extLst>
              </p:cNvPr>
              <p:cNvSpPr/>
              <p:nvPr/>
            </p:nvSpPr>
            <p:spPr>
              <a:xfrm>
                <a:off x="2669448" y="386911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a16="http://schemas.microsoft.com/office/drawing/2014/main" id="{64A2224E-6342-41D4-96B8-84E71622CE94}"/>
                  </a:ext>
                </a:extLst>
              </p:cNvPr>
              <p:cNvSpPr/>
              <p:nvPr/>
            </p:nvSpPr>
            <p:spPr>
              <a:xfrm>
                <a:off x="3465895" y="416094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id="{53C69B89-1385-4E81-94FE-02C50B43E8C6}"/>
                  </a:ext>
                </a:extLst>
              </p:cNvPr>
              <p:cNvSpPr/>
              <p:nvPr/>
            </p:nvSpPr>
            <p:spPr>
              <a:xfrm>
                <a:off x="4071802" y="437620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Oval 163">
                <a:extLst>
                  <a:ext uri="{FF2B5EF4-FFF2-40B4-BE49-F238E27FC236}">
                    <a16:creationId xmlns:a16="http://schemas.microsoft.com/office/drawing/2014/main" id="{893AE938-B582-4AE3-8D55-CEC25B68FAC0}"/>
                  </a:ext>
                </a:extLst>
              </p:cNvPr>
              <p:cNvSpPr/>
              <p:nvPr/>
            </p:nvSpPr>
            <p:spPr>
              <a:xfrm>
                <a:off x="2419629" y="341023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Oval 164">
                <a:extLst>
                  <a:ext uri="{FF2B5EF4-FFF2-40B4-BE49-F238E27FC236}">
                    <a16:creationId xmlns:a16="http://schemas.microsoft.com/office/drawing/2014/main" id="{55FBD740-AC15-4383-835B-3E7FEE12C7F9}"/>
                  </a:ext>
                </a:extLst>
              </p:cNvPr>
              <p:cNvSpPr/>
              <p:nvPr/>
            </p:nvSpPr>
            <p:spPr>
              <a:xfrm>
                <a:off x="3306705" y="298278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id="{C2E2731D-4626-4A82-8EB1-34332DC571D0}"/>
                  </a:ext>
                </a:extLst>
              </p:cNvPr>
              <p:cNvSpPr/>
              <p:nvPr/>
            </p:nvSpPr>
            <p:spPr>
              <a:xfrm>
                <a:off x="3056774" y="412066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4B200BFA-EBB8-480B-BC6E-492814AA0B10}"/>
                  </a:ext>
                </a:extLst>
              </p:cNvPr>
              <p:cNvSpPr/>
              <p:nvPr/>
            </p:nvSpPr>
            <p:spPr>
              <a:xfrm>
                <a:off x="3791562" y="332557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id="{E01F7E87-A3B0-4F8F-A9C1-2062485F77B9}"/>
                  </a:ext>
                </a:extLst>
              </p:cNvPr>
              <p:cNvSpPr/>
              <p:nvPr/>
            </p:nvSpPr>
            <p:spPr>
              <a:xfrm>
                <a:off x="2242929" y="388242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id="{F1D99719-4932-4526-856C-5C09139E5E78}"/>
                  </a:ext>
                </a:extLst>
              </p:cNvPr>
              <p:cNvSpPr/>
              <p:nvPr/>
            </p:nvSpPr>
            <p:spPr>
              <a:xfrm>
                <a:off x="4137059" y="367963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Oval 169">
                <a:extLst>
                  <a:ext uri="{FF2B5EF4-FFF2-40B4-BE49-F238E27FC236}">
                    <a16:creationId xmlns:a16="http://schemas.microsoft.com/office/drawing/2014/main" id="{1063342E-9E01-4AAA-873D-B12FFE6190C4}"/>
                  </a:ext>
                </a:extLst>
              </p:cNvPr>
              <p:cNvSpPr/>
              <p:nvPr/>
            </p:nvSpPr>
            <p:spPr>
              <a:xfrm>
                <a:off x="3706940" y="478276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Oval 170">
                <a:extLst>
                  <a:ext uri="{FF2B5EF4-FFF2-40B4-BE49-F238E27FC236}">
                    <a16:creationId xmlns:a16="http://schemas.microsoft.com/office/drawing/2014/main" id="{2DD7ECAC-13F2-4CFE-B8CC-DAB375292BD3}"/>
                  </a:ext>
                </a:extLst>
              </p:cNvPr>
              <p:cNvSpPr/>
              <p:nvPr/>
            </p:nvSpPr>
            <p:spPr>
              <a:xfrm>
                <a:off x="2962772" y="453446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a16="http://schemas.microsoft.com/office/drawing/2014/main" id="{85F86346-6897-4DD0-B6E0-3C189B451161}"/>
                  </a:ext>
                </a:extLst>
              </p:cNvPr>
              <p:cNvSpPr/>
              <p:nvPr/>
            </p:nvSpPr>
            <p:spPr>
              <a:xfrm>
                <a:off x="2411993" y="258497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a16="http://schemas.microsoft.com/office/drawing/2014/main" id="{BAD5E6B0-2F99-4FBA-BAF2-CDE69F9D4CC2}"/>
                  </a:ext>
                </a:extLst>
              </p:cNvPr>
              <p:cNvSpPr/>
              <p:nvPr/>
            </p:nvSpPr>
            <p:spPr>
              <a:xfrm>
                <a:off x="2854114" y="260917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Oval 173">
                <a:extLst>
                  <a:ext uri="{FF2B5EF4-FFF2-40B4-BE49-F238E27FC236}">
                    <a16:creationId xmlns:a16="http://schemas.microsoft.com/office/drawing/2014/main" id="{B0E8202B-9872-48D9-A531-4E3722D9D6F7}"/>
                  </a:ext>
                </a:extLst>
              </p:cNvPr>
              <p:cNvSpPr/>
              <p:nvPr/>
            </p:nvSpPr>
            <p:spPr>
              <a:xfrm>
                <a:off x="3518442" y="281789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a16="http://schemas.microsoft.com/office/drawing/2014/main" id="{848DE00C-81D7-4687-99AE-FFF20B097E69}"/>
                  </a:ext>
                </a:extLst>
              </p:cNvPr>
              <p:cNvSpPr/>
              <p:nvPr/>
            </p:nvSpPr>
            <p:spPr>
              <a:xfrm>
                <a:off x="3778828" y="272688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Oval 175">
                <a:extLst>
                  <a:ext uri="{FF2B5EF4-FFF2-40B4-BE49-F238E27FC236}">
                    <a16:creationId xmlns:a16="http://schemas.microsoft.com/office/drawing/2014/main" id="{B2EA88DC-17D4-4658-9D78-CF58D30921A4}"/>
                  </a:ext>
                </a:extLst>
              </p:cNvPr>
              <p:cNvSpPr/>
              <p:nvPr/>
            </p:nvSpPr>
            <p:spPr>
              <a:xfrm>
                <a:off x="4258856" y="275864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Oval 176">
                <a:extLst>
                  <a:ext uri="{FF2B5EF4-FFF2-40B4-BE49-F238E27FC236}">
                    <a16:creationId xmlns:a16="http://schemas.microsoft.com/office/drawing/2014/main" id="{B640A6B1-D20E-4C5E-B933-CB33C6BC50D3}"/>
                  </a:ext>
                </a:extLst>
              </p:cNvPr>
              <p:cNvSpPr/>
              <p:nvPr/>
            </p:nvSpPr>
            <p:spPr>
              <a:xfrm>
                <a:off x="3971171" y="463760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177">
                <a:extLst>
                  <a:ext uri="{FF2B5EF4-FFF2-40B4-BE49-F238E27FC236}">
                    <a16:creationId xmlns:a16="http://schemas.microsoft.com/office/drawing/2014/main" id="{41BC3CF3-4E33-4608-BAD2-1B44BFA786D3}"/>
                  </a:ext>
                </a:extLst>
              </p:cNvPr>
              <p:cNvSpPr/>
              <p:nvPr/>
            </p:nvSpPr>
            <p:spPr>
              <a:xfrm>
                <a:off x="2132098" y="359819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id="{18CBDD2A-629D-4A88-8321-B6BCC455E002}"/>
                  </a:ext>
                </a:extLst>
              </p:cNvPr>
              <p:cNvSpPr/>
              <p:nvPr/>
            </p:nvSpPr>
            <p:spPr>
              <a:xfrm>
                <a:off x="2689907" y="357824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Oval 179">
                <a:extLst>
                  <a:ext uri="{FF2B5EF4-FFF2-40B4-BE49-F238E27FC236}">
                    <a16:creationId xmlns:a16="http://schemas.microsoft.com/office/drawing/2014/main" id="{B0C97731-DB69-4223-9174-7B8FFA924412}"/>
                  </a:ext>
                </a:extLst>
              </p:cNvPr>
              <p:cNvSpPr/>
              <p:nvPr/>
            </p:nvSpPr>
            <p:spPr>
              <a:xfrm>
                <a:off x="3920617" y="300794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Oval 180">
                <a:extLst>
                  <a:ext uri="{FF2B5EF4-FFF2-40B4-BE49-F238E27FC236}">
                    <a16:creationId xmlns:a16="http://schemas.microsoft.com/office/drawing/2014/main" id="{3EF968BA-27B1-477E-9AAB-747807FAB606}"/>
                  </a:ext>
                </a:extLst>
              </p:cNvPr>
              <p:cNvSpPr/>
              <p:nvPr/>
            </p:nvSpPr>
            <p:spPr>
              <a:xfrm>
                <a:off x="4036216" y="325361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Oval 181">
                <a:extLst>
                  <a:ext uri="{FF2B5EF4-FFF2-40B4-BE49-F238E27FC236}">
                    <a16:creationId xmlns:a16="http://schemas.microsoft.com/office/drawing/2014/main" id="{2CE8D180-4069-4525-936F-9FFB06852873}"/>
                  </a:ext>
                </a:extLst>
              </p:cNvPr>
              <p:cNvSpPr/>
              <p:nvPr/>
            </p:nvSpPr>
            <p:spPr>
              <a:xfrm>
                <a:off x="2477525" y="421534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182">
                <a:extLst>
                  <a:ext uri="{FF2B5EF4-FFF2-40B4-BE49-F238E27FC236}">
                    <a16:creationId xmlns:a16="http://schemas.microsoft.com/office/drawing/2014/main" id="{56D1AC2C-C8F6-4EBC-9CE5-4109DA4CA390}"/>
                  </a:ext>
                </a:extLst>
              </p:cNvPr>
              <p:cNvSpPr/>
              <p:nvPr/>
            </p:nvSpPr>
            <p:spPr>
              <a:xfrm>
                <a:off x="2143502" y="426231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Oval 183">
                <a:extLst>
                  <a:ext uri="{FF2B5EF4-FFF2-40B4-BE49-F238E27FC236}">
                    <a16:creationId xmlns:a16="http://schemas.microsoft.com/office/drawing/2014/main" id="{D963BBC5-140D-4DC5-934C-F19EF3147D51}"/>
                  </a:ext>
                </a:extLst>
              </p:cNvPr>
              <p:cNvSpPr/>
              <p:nvPr/>
            </p:nvSpPr>
            <p:spPr>
              <a:xfrm>
                <a:off x="3204656" y="447934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184">
                <a:extLst>
                  <a:ext uri="{FF2B5EF4-FFF2-40B4-BE49-F238E27FC236}">
                    <a16:creationId xmlns:a16="http://schemas.microsoft.com/office/drawing/2014/main" id="{7DC7797A-ED49-4242-9808-407903D8C3DB}"/>
                  </a:ext>
                </a:extLst>
              </p:cNvPr>
              <p:cNvSpPr/>
              <p:nvPr/>
            </p:nvSpPr>
            <p:spPr>
              <a:xfrm>
                <a:off x="3126289" y="479000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Oval 185">
                <a:extLst>
                  <a:ext uri="{FF2B5EF4-FFF2-40B4-BE49-F238E27FC236}">
                    <a16:creationId xmlns:a16="http://schemas.microsoft.com/office/drawing/2014/main" id="{0A31F5BD-BF76-49C4-A48F-F541CDD0B383}"/>
                  </a:ext>
                </a:extLst>
              </p:cNvPr>
              <p:cNvSpPr/>
              <p:nvPr/>
            </p:nvSpPr>
            <p:spPr>
              <a:xfrm>
                <a:off x="2704385" y="473088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Oval 186">
                <a:extLst>
                  <a:ext uri="{FF2B5EF4-FFF2-40B4-BE49-F238E27FC236}">
                    <a16:creationId xmlns:a16="http://schemas.microsoft.com/office/drawing/2014/main" id="{07C76818-7C45-40C4-A03F-65D6127B1FF9}"/>
                  </a:ext>
                </a:extLst>
              </p:cNvPr>
              <p:cNvSpPr/>
              <p:nvPr/>
            </p:nvSpPr>
            <p:spPr>
              <a:xfrm>
                <a:off x="3190423" y="266480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Oval 187">
                <a:extLst>
                  <a:ext uri="{FF2B5EF4-FFF2-40B4-BE49-F238E27FC236}">
                    <a16:creationId xmlns:a16="http://schemas.microsoft.com/office/drawing/2014/main" id="{BACD6262-4D36-4A99-8F75-7E94C8DEF0D9}"/>
                  </a:ext>
                </a:extLst>
              </p:cNvPr>
              <p:cNvSpPr/>
              <p:nvPr/>
            </p:nvSpPr>
            <p:spPr>
              <a:xfrm>
                <a:off x="3040387" y="332955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Oval 188">
                <a:extLst>
                  <a:ext uri="{FF2B5EF4-FFF2-40B4-BE49-F238E27FC236}">
                    <a16:creationId xmlns:a16="http://schemas.microsoft.com/office/drawing/2014/main" id="{92070BCE-F576-49D5-8552-B912DBE1B2BD}"/>
                  </a:ext>
                </a:extLst>
              </p:cNvPr>
              <p:cNvSpPr/>
              <p:nvPr/>
            </p:nvSpPr>
            <p:spPr>
              <a:xfrm>
                <a:off x="4300606" y="399882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Oval 189">
                <a:extLst>
                  <a:ext uri="{FF2B5EF4-FFF2-40B4-BE49-F238E27FC236}">
                    <a16:creationId xmlns:a16="http://schemas.microsoft.com/office/drawing/2014/main" id="{579B4B5B-DD23-45D0-998F-31BA6DC05EC9}"/>
                  </a:ext>
                </a:extLst>
              </p:cNvPr>
              <p:cNvSpPr/>
              <p:nvPr/>
            </p:nvSpPr>
            <p:spPr>
              <a:xfrm>
                <a:off x="3757549" y="355003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Oval 190">
                <a:extLst>
                  <a:ext uri="{FF2B5EF4-FFF2-40B4-BE49-F238E27FC236}">
                    <a16:creationId xmlns:a16="http://schemas.microsoft.com/office/drawing/2014/main" id="{31C305A6-4062-4013-BBFB-49D093451E22}"/>
                  </a:ext>
                </a:extLst>
              </p:cNvPr>
              <p:cNvSpPr/>
              <p:nvPr/>
            </p:nvSpPr>
            <p:spPr>
              <a:xfrm>
                <a:off x="3522525" y="456734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Oval 191">
                <a:extLst>
                  <a:ext uri="{FF2B5EF4-FFF2-40B4-BE49-F238E27FC236}">
                    <a16:creationId xmlns:a16="http://schemas.microsoft.com/office/drawing/2014/main" id="{44B3911F-D036-4D76-A71F-3135F213013C}"/>
                  </a:ext>
                </a:extLst>
              </p:cNvPr>
              <p:cNvSpPr/>
              <p:nvPr/>
            </p:nvSpPr>
            <p:spPr>
              <a:xfrm>
                <a:off x="2792326" y="422492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Oval 192">
                <a:extLst>
                  <a:ext uri="{FF2B5EF4-FFF2-40B4-BE49-F238E27FC236}">
                    <a16:creationId xmlns:a16="http://schemas.microsoft.com/office/drawing/2014/main" id="{9581B938-EAD6-4D1A-AE13-0C3A78831C9E}"/>
                  </a:ext>
                </a:extLst>
              </p:cNvPr>
              <p:cNvSpPr/>
              <p:nvPr/>
            </p:nvSpPr>
            <p:spPr>
              <a:xfrm>
                <a:off x="2102803" y="269982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Oval 193">
                <a:extLst>
                  <a:ext uri="{FF2B5EF4-FFF2-40B4-BE49-F238E27FC236}">
                    <a16:creationId xmlns:a16="http://schemas.microsoft.com/office/drawing/2014/main" id="{3AE2860C-44C7-480E-BD36-A21C7BA83EA6}"/>
                  </a:ext>
                </a:extLst>
              </p:cNvPr>
              <p:cNvSpPr/>
              <p:nvPr/>
            </p:nvSpPr>
            <p:spPr>
              <a:xfrm>
                <a:off x="2095973" y="321167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Oval 194">
                <a:extLst>
                  <a:ext uri="{FF2B5EF4-FFF2-40B4-BE49-F238E27FC236}">
                    <a16:creationId xmlns:a16="http://schemas.microsoft.com/office/drawing/2014/main" id="{A36AE9D3-E572-4648-9AEF-BE8E21DC65CD}"/>
                  </a:ext>
                </a:extLst>
              </p:cNvPr>
              <p:cNvSpPr/>
              <p:nvPr/>
            </p:nvSpPr>
            <p:spPr>
              <a:xfrm>
                <a:off x="3724250" y="417421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Oval 195">
                <a:extLst>
                  <a:ext uri="{FF2B5EF4-FFF2-40B4-BE49-F238E27FC236}">
                    <a16:creationId xmlns:a16="http://schemas.microsoft.com/office/drawing/2014/main" id="{F508DBB5-D5F6-4184-964B-7D32A51A1EC8}"/>
                  </a:ext>
                </a:extLst>
              </p:cNvPr>
              <p:cNvSpPr/>
              <p:nvPr/>
            </p:nvSpPr>
            <p:spPr>
              <a:xfrm>
                <a:off x="3491471" y="321788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Oval 196">
                <a:extLst>
                  <a:ext uri="{FF2B5EF4-FFF2-40B4-BE49-F238E27FC236}">
                    <a16:creationId xmlns:a16="http://schemas.microsoft.com/office/drawing/2014/main" id="{61B1E10F-2292-480B-B74C-6D6C7968896A}"/>
                  </a:ext>
                </a:extLst>
              </p:cNvPr>
              <p:cNvSpPr/>
              <p:nvPr/>
            </p:nvSpPr>
            <p:spPr>
              <a:xfrm>
                <a:off x="2896414" y="291270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Oval 197">
                <a:extLst>
                  <a:ext uri="{FF2B5EF4-FFF2-40B4-BE49-F238E27FC236}">
                    <a16:creationId xmlns:a16="http://schemas.microsoft.com/office/drawing/2014/main" id="{7242E5B0-8268-439E-81A4-5D665D9BF7FD}"/>
                  </a:ext>
                </a:extLst>
              </p:cNvPr>
              <p:cNvSpPr/>
              <p:nvPr/>
            </p:nvSpPr>
            <p:spPr>
              <a:xfrm>
                <a:off x="3268808" y="383906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Oval 198">
                <a:extLst>
                  <a:ext uri="{FF2B5EF4-FFF2-40B4-BE49-F238E27FC236}">
                    <a16:creationId xmlns:a16="http://schemas.microsoft.com/office/drawing/2014/main" id="{167A2EB0-FC77-4F0D-8E8A-8E9CD18B21EB}"/>
                  </a:ext>
                </a:extLst>
              </p:cNvPr>
              <p:cNvSpPr/>
              <p:nvPr/>
            </p:nvSpPr>
            <p:spPr>
              <a:xfrm>
                <a:off x="2505138" y="318645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Oval 199">
                <a:extLst>
                  <a:ext uri="{FF2B5EF4-FFF2-40B4-BE49-F238E27FC236}">
                    <a16:creationId xmlns:a16="http://schemas.microsoft.com/office/drawing/2014/main" id="{15844EEF-4917-40A8-8245-6BD6B0A6003E}"/>
                  </a:ext>
                </a:extLst>
              </p:cNvPr>
              <p:cNvSpPr/>
              <p:nvPr/>
            </p:nvSpPr>
            <p:spPr>
              <a:xfrm>
                <a:off x="4312096" y="453186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Oval 200">
                <a:extLst>
                  <a:ext uri="{FF2B5EF4-FFF2-40B4-BE49-F238E27FC236}">
                    <a16:creationId xmlns:a16="http://schemas.microsoft.com/office/drawing/2014/main" id="{0581D3C0-4BB3-4F02-B202-7AD7409BF4D2}"/>
                  </a:ext>
                </a:extLst>
              </p:cNvPr>
              <p:cNvSpPr/>
              <p:nvPr/>
            </p:nvSpPr>
            <p:spPr>
              <a:xfrm>
                <a:off x="4042251" y="405094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Oval 201">
                <a:extLst>
                  <a:ext uri="{FF2B5EF4-FFF2-40B4-BE49-F238E27FC236}">
                    <a16:creationId xmlns:a16="http://schemas.microsoft.com/office/drawing/2014/main" id="{82E1608C-51CD-4DA5-930E-A52D95892B94}"/>
                  </a:ext>
                </a:extLst>
              </p:cNvPr>
              <p:cNvSpPr/>
              <p:nvPr/>
            </p:nvSpPr>
            <p:spPr>
              <a:xfrm>
                <a:off x="4282412" y="344430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Oval 202">
                <a:extLst>
                  <a:ext uri="{FF2B5EF4-FFF2-40B4-BE49-F238E27FC236}">
                    <a16:creationId xmlns:a16="http://schemas.microsoft.com/office/drawing/2014/main" id="{E013D92F-7C22-4614-AFDD-B66234BF298F}"/>
                  </a:ext>
                </a:extLst>
              </p:cNvPr>
              <p:cNvSpPr/>
              <p:nvPr/>
            </p:nvSpPr>
            <p:spPr>
              <a:xfrm>
                <a:off x="4328484" y="309128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Oval 203">
                <a:extLst>
                  <a:ext uri="{FF2B5EF4-FFF2-40B4-BE49-F238E27FC236}">
                    <a16:creationId xmlns:a16="http://schemas.microsoft.com/office/drawing/2014/main" id="{CC0358B8-EAD1-4887-BE1C-5C15FA0EC3B1}"/>
                  </a:ext>
                </a:extLst>
              </p:cNvPr>
              <p:cNvSpPr/>
              <p:nvPr/>
            </p:nvSpPr>
            <p:spPr>
              <a:xfrm>
                <a:off x="3515857" y="254427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Oval 204">
                <a:extLst>
                  <a:ext uri="{FF2B5EF4-FFF2-40B4-BE49-F238E27FC236}">
                    <a16:creationId xmlns:a16="http://schemas.microsoft.com/office/drawing/2014/main" id="{B344F082-7050-4C45-A3A6-25BD9B6866AD}"/>
                  </a:ext>
                </a:extLst>
              </p:cNvPr>
              <p:cNvSpPr/>
              <p:nvPr/>
            </p:nvSpPr>
            <p:spPr>
              <a:xfrm>
                <a:off x="2611593" y="284961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Oval 205">
                <a:extLst>
                  <a:ext uri="{FF2B5EF4-FFF2-40B4-BE49-F238E27FC236}">
                    <a16:creationId xmlns:a16="http://schemas.microsoft.com/office/drawing/2014/main" id="{01EB4E99-ABC3-46D4-8F2E-D15EABF47495}"/>
                  </a:ext>
                </a:extLst>
              </p:cNvPr>
              <p:cNvSpPr/>
              <p:nvPr/>
            </p:nvSpPr>
            <p:spPr>
              <a:xfrm>
                <a:off x="3786005" y="442345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 name="Oval 206">
                <a:extLst>
                  <a:ext uri="{FF2B5EF4-FFF2-40B4-BE49-F238E27FC236}">
                    <a16:creationId xmlns:a16="http://schemas.microsoft.com/office/drawing/2014/main" id="{8EC23326-5E71-40FA-826F-F61BC7F597A0}"/>
                  </a:ext>
                </a:extLst>
              </p:cNvPr>
              <p:cNvSpPr/>
              <p:nvPr/>
            </p:nvSpPr>
            <p:spPr>
              <a:xfrm>
                <a:off x="2161189" y="457855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Oval 207">
                <a:extLst>
                  <a:ext uri="{FF2B5EF4-FFF2-40B4-BE49-F238E27FC236}">
                    <a16:creationId xmlns:a16="http://schemas.microsoft.com/office/drawing/2014/main" id="{C81DC4F0-23B9-4782-B7B5-02634979B442}"/>
                  </a:ext>
                </a:extLst>
              </p:cNvPr>
              <p:cNvSpPr/>
              <p:nvPr/>
            </p:nvSpPr>
            <p:spPr>
              <a:xfrm>
                <a:off x="2893227" y="388526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 name="Oval 208">
                <a:extLst>
                  <a:ext uri="{FF2B5EF4-FFF2-40B4-BE49-F238E27FC236}">
                    <a16:creationId xmlns:a16="http://schemas.microsoft.com/office/drawing/2014/main" id="{218F832F-EB68-4013-80BC-3906DEC85263}"/>
                  </a:ext>
                </a:extLst>
              </p:cNvPr>
              <p:cNvSpPr/>
              <p:nvPr/>
            </p:nvSpPr>
            <p:spPr>
              <a:xfrm>
                <a:off x="4030495" y="263185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0" name="Group 209">
                <a:extLst>
                  <a:ext uri="{FF2B5EF4-FFF2-40B4-BE49-F238E27FC236}">
                    <a16:creationId xmlns:a16="http://schemas.microsoft.com/office/drawing/2014/main" id="{147077F3-CCE3-4DC4-842C-F637102B06CD}"/>
                  </a:ext>
                </a:extLst>
              </p:cNvPr>
              <p:cNvGrpSpPr/>
              <p:nvPr/>
            </p:nvGrpSpPr>
            <p:grpSpPr>
              <a:xfrm>
                <a:off x="2854114" y="4195700"/>
                <a:ext cx="1039238" cy="922534"/>
                <a:chOff x="2854114" y="4195700"/>
                <a:chExt cx="1039238" cy="922534"/>
              </a:xfrm>
            </p:grpSpPr>
            <p:sp>
              <p:nvSpPr>
                <p:cNvPr id="211" name="Oval 210">
                  <a:extLst>
                    <a:ext uri="{FF2B5EF4-FFF2-40B4-BE49-F238E27FC236}">
                      <a16:creationId xmlns:a16="http://schemas.microsoft.com/office/drawing/2014/main" id="{830A8F6A-DC66-4B06-B10B-F516F87F6A42}"/>
                    </a:ext>
                  </a:extLst>
                </p:cNvPr>
                <p:cNvSpPr/>
                <p:nvPr/>
              </p:nvSpPr>
              <p:spPr>
                <a:xfrm>
                  <a:off x="2854114" y="4208525"/>
                  <a:ext cx="341676" cy="31652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Oval 211">
                  <a:extLst>
                    <a:ext uri="{FF2B5EF4-FFF2-40B4-BE49-F238E27FC236}">
                      <a16:creationId xmlns:a16="http://schemas.microsoft.com/office/drawing/2014/main" id="{55CFD698-2BE1-4CB0-8C2C-298A23EFD01C}"/>
                    </a:ext>
                  </a:extLst>
                </p:cNvPr>
                <p:cNvSpPr/>
                <p:nvPr/>
              </p:nvSpPr>
              <p:spPr>
                <a:xfrm>
                  <a:off x="3536102" y="4201771"/>
                  <a:ext cx="341676" cy="31652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Oval 212">
                  <a:extLst>
                    <a:ext uri="{FF2B5EF4-FFF2-40B4-BE49-F238E27FC236}">
                      <a16:creationId xmlns:a16="http://schemas.microsoft.com/office/drawing/2014/main" id="{CCCA1189-C688-47C2-B831-AF9C11A7323C}"/>
                    </a:ext>
                  </a:extLst>
                </p:cNvPr>
                <p:cNvSpPr/>
                <p:nvPr/>
              </p:nvSpPr>
              <p:spPr>
                <a:xfrm>
                  <a:off x="3195039" y="4195700"/>
                  <a:ext cx="341676" cy="31652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a:extLst>
                    <a:ext uri="{FF2B5EF4-FFF2-40B4-BE49-F238E27FC236}">
                      <a16:creationId xmlns:a16="http://schemas.microsoft.com/office/drawing/2014/main" id="{C2E95E67-54A8-4C0E-A38A-2EB862483499}"/>
                    </a:ext>
                  </a:extLst>
                </p:cNvPr>
                <p:cNvSpPr/>
                <p:nvPr/>
              </p:nvSpPr>
              <p:spPr>
                <a:xfrm>
                  <a:off x="2883532" y="4502881"/>
                  <a:ext cx="341676" cy="31652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Oval 214">
                  <a:extLst>
                    <a:ext uri="{FF2B5EF4-FFF2-40B4-BE49-F238E27FC236}">
                      <a16:creationId xmlns:a16="http://schemas.microsoft.com/office/drawing/2014/main" id="{4CD69F49-3FFB-4FFC-83A3-B0D88326E5A7}"/>
                    </a:ext>
                  </a:extLst>
                </p:cNvPr>
                <p:cNvSpPr/>
                <p:nvPr/>
              </p:nvSpPr>
              <p:spPr>
                <a:xfrm>
                  <a:off x="3199713" y="4502043"/>
                  <a:ext cx="341676" cy="31652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6" name="Oval 215">
                  <a:extLst>
                    <a:ext uri="{FF2B5EF4-FFF2-40B4-BE49-F238E27FC236}">
                      <a16:creationId xmlns:a16="http://schemas.microsoft.com/office/drawing/2014/main" id="{04C03A41-D045-4FAC-9685-9DEABEBDB13A}"/>
                    </a:ext>
                  </a:extLst>
                </p:cNvPr>
                <p:cNvSpPr/>
                <p:nvPr/>
              </p:nvSpPr>
              <p:spPr>
                <a:xfrm>
                  <a:off x="3551676" y="4499392"/>
                  <a:ext cx="341676" cy="31652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7" name="Oval 216">
                  <a:extLst>
                    <a:ext uri="{FF2B5EF4-FFF2-40B4-BE49-F238E27FC236}">
                      <a16:creationId xmlns:a16="http://schemas.microsoft.com/office/drawing/2014/main" id="{82D2B3F9-2F34-4FE4-B785-093F2CFCE37C}"/>
                    </a:ext>
                  </a:extLst>
                </p:cNvPr>
                <p:cNvSpPr/>
                <p:nvPr/>
              </p:nvSpPr>
              <p:spPr>
                <a:xfrm>
                  <a:off x="2863611" y="4801711"/>
                  <a:ext cx="341676" cy="31652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Oval 217">
                  <a:extLst>
                    <a:ext uri="{FF2B5EF4-FFF2-40B4-BE49-F238E27FC236}">
                      <a16:creationId xmlns:a16="http://schemas.microsoft.com/office/drawing/2014/main" id="{5CF83658-6C20-4C89-BD3C-4CFC01DAB7CE}"/>
                    </a:ext>
                  </a:extLst>
                </p:cNvPr>
                <p:cNvSpPr/>
                <p:nvPr/>
              </p:nvSpPr>
              <p:spPr>
                <a:xfrm>
                  <a:off x="3199045" y="4800873"/>
                  <a:ext cx="341676" cy="31652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Oval 218">
                  <a:extLst>
                    <a:ext uri="{FF2B5EF4-FFF2-40B4-BE49-F238E27FC236}">
                      <a16:creationId xmlns:a16="http://schemas.microsoft.com/office/drawing/2014/main" id="{35305023-0AE8-4088-915D-A92E7903DCE5}"/>
                    </a:ext>
                  </a:extLst>
                </p:cNvPr>
                <p:cNvSpPr/>
                <p:nvPr/>
              </p:nvSpPr>
              <p:spPr>
                <a:xfrm>
                  <a:off x="3549640" y="4799664"/>
                  <a:ext cx="341676" cy="316523"/>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grpSp>
        <p:nvGrpSpPr>
          <p:cNvPr id="222" name="Group 221">
            <a:extLst>
              <a:ext uri="{FF2B5EF4-FFF2-40B4-BE49-F238E27FC236}">
                <a16:creationId xmlns:a16="http://schemas.microsoft.com/office/drawing/2014/main" id="{B5C9CA51-1188-494C-9D34-40320E151E66}"/>
              </a:ext>
            </a:extLst>
          </p:cNvPr>
          <p:cNvGrpSpPr/>
          <p:nvPr/>
        </p:nvGrpSpPr>
        <p:grpSpPr>
          <a:xfrm>
            <a:off x="5223220" y="2912704"/>
            <a:ext cx="1276782" cy="875689"/>
            <a:chOff x="5100320" y="2911915"/>
            <a:chExt cx="1276782" cy="875689"/>
          </a:xfrm>
        </p:grpSpPr>
        <p:sp>
          <p:nvSpPr>
            <p:cNvPr id="223" name="Arrow: Right 222">
              <a:extLst>
                <a:ext uri="{FF2B5EF4-FFF2-40B4-BE49-F238E27FC236}">
                  <a16:creationId xmlns:a16="http://schemas.microsoft.com/office/drawing/2014/main" id="{7A265D58-1354-4046-83E9-0B1460777D65}"/>
                </a:ext>
              </a:extLst>
            </p:cNvPr>
            <p:cNvSpPr/>
            <p:nvPr/>
          </p:nvSpPr>
          <p:spPr>
            <a:xfrm>
              <a:off x="5100320" y="3292100"/>
              <a:ext cx="1276782" cy="4955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4" name="TextBox 223">
              <a:extLst>
                <a:ext uri="{FF2B5EF4-FFF2-40B4-BE49-F238E27FC236}">
                  <a16:creationId xmlns:a16="http://schemas.microsoft.com/office/drawing/2014/main" id="{4CBC208E-A1B6-42D5-BEA6-509EB5411BD2}"/>
                </a:ext>
              </a:extLst>
            </p:cNvPr>
            <p:cNvSpPr txBox="1"/>
            <p:nvPr/>
          </p:nvSpPr>
          <p:spPr>
            <a:xfrm>
              <a:off x="5346841" y="2911915"/>
              <a:ext cx="596638" cy="461665"/>
            </a:xfrm>
            <a:prstGeom prst="rect">
              <a:avLst/>
            </a:prstGeom>
            <a:noFill/>
          </p:spPr>
          <p:txBody>
            <a:bodyPr wrap="none" rtlCol="0">
              <a:spAutoFit/>
            </a:bodyPr>
            <a:lstStyle/>
            <a:p>
              <a:r>
                <a:rPr lang="en-US" sz="2400" dirty="0">
                  <a:latin typeface="Century Gothic" panose="020B0502020202020204" pitchFamily="34" charset="0"/>
                </a:rPr>
                <a:t>Stir</a:t>
              </a:r>
            </a:p>
          </p:txBody>
        </p:sp>
      </p:grpSp>
    </p:spTree>
    <p:extLst>
      <p:ext uri="{BB962C8B-B14F-4D97-AF65-F5344CB8AC3E}">
        <p14:creationId xmlns:p14="http://schemas.microsoft.com/office/powerpoint/2010/main" val="138280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Title 1">
            <a:extLst>
              <a:ext uri="{FF2B5EF4-FFF2-40B4-BE49-F238E27FC236}">
                <a16:creationId xmlns:a16="http://schemas.microsoft.com/office/drawing/2014/main" id="{D6294AF4-19BF-40DF-B754-3DA5243CF236}"/>
              </a:ext>
            </a:extLst>
          </p:cNvPr>
          <p:cNvSpPr txBox="1">
            <a:spLocks/>
          </p:cNvSpPr>
          <p:nvPr/>
        </p:nvSpPr>
        <p:spPr>
          <a:xfrm>
            <a:off x="540000" y="0"/>
            <a:ext cx="10620000" cy="72000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r>
              <a:rPr lang="en-US" dirty="0">
                <a:latin typeface="Century Gothic" panose="020B0502020202020204" pitchFamily="34" charset="0"/>
              </a:rPr>
              <a:t>Comparing dissolving and melting</a:t>
            </a:r>
          </a:p>
        </p:txBody>
      </p:sp>
      <p:grpSp>
        <p:nvGrpSpPr>
          <p:cNvPr id="12" name="Group 11">
            <a:extLst>
              <a:ext uri="{FF2B5EF4-FFF2-40B4-BE49-F238E27FC236}">
                <a16:creationId xmlns:a16="http://schemas.microsoft.com/office/drawing/2014/main" id="{5305C4DD-31F7-4C68-87A2-D7F907B164F4}"/>
              </a:ext>
            </a:extLst>
          </p:cNvPr>
          <p:cNvGrpSpPr/>
          <p:nvPr/>
        </p:nvGrpSpPr>
        <p:grpSpPr>
          <a:xfrm>
            <a:off x="2958662" y="1030904"/>
            <a:ext cx="5280742" cy="2625397"/>
            <a:chOff x="2958662" y="1030904"/>
            <a:chExt cx="5280742" cy="2625397"/>
          </a:xfrm>
        </p:grpSpPr>
        <p:grpSp>
          <p:nvGrpSpPr>
            <p:cNvPr id="8" name="Group 7">
              <a:extLst>
                <a:ext uri="{FF2B5EF4-FFF2-40B4-BE49-F238E27FC236}">
                  <a16:creationId xmlns:a16="http://schemas.microsoft.com/office/drawing/2014/main" id="{D7AD0E86-0E43-4369-A736-55E1E2487D0D}"/>
                </a:ext>
              </a:extLst>
            </p:cNvPr>
            <p:cNvGrpSpPr/>
            <p:nvPr/>
          </p:nvGrpSpPr>
          <p:grpSpPr>
            <a:xfrm>
              <a:off x="2958662" y="1030904"/>
              <a:ext cx="5280742" cy="2625397"/>
              <a:chOff x="2947580" y="704919"/>
              <a:chExt cx="5280742" cy="2625397"/>
            </a:xfrm>
          </p:grpSpPr>
          <p:grpSp>
            <p:nvGrpSpPr>
              <p:cNvPr id="150" name="Group 149">
                <a:extLst>
                  <a:ext uri="{FF2B5EF4-FFF2-40B4-BE49-F238E27FC236}">
                    <a16:creationId xmlns:a16="http://schemas.microsoft.com/office/drawing/2014/main" id="{3AE8E223-CC33-4EDC-A111-8AA114629D9C}"/>
                  </a:ext>
                </a:extLst>
              </p:cNvPr>
              <p:cNvGrpSpPr/>
              <p:nvPr/>
            </p:nvGrpSpPr>
            <p:grpSpPr>
              <a:xfrm>
                <a:off x="2954215" y="899637"/>
                <a:ext cx="5274107" cy="2430679"/>
                <a:chOff x="1446335" y="1262090"/>
                <a:chExt cx="8584476" cy="4264665"/>
              </a:xfrm>
            </p:grpSpPr>
            <p:grpSp>
              <p:nvGrpSpPr>
                <p:cNvPr id="151" name="Group 150">
                  <a:extLst>
                    <a:ext uri="{FF2B5EF4-FFF2-40B4-BE49-F238E27FC236}">
                      <a16:creationId xmlns:a16="http://schemas.microsoft.com/office/drawing/2014/main" id="{74FF766F-B822-4216-AED1-281F2A461BCC}"/>
                    </a:ext>
                  </a:extLst>
                </p:cNvPr>
                <p:cNvGrpSpPr/>
                <p:nvPr/>
              </p:nvGrpSpPr>
              <p:grpSpPr>
                <a:xfrm>
                  <a:off x="1446335" y="1262090"/>
                  <a:ext cx="3934557" cy="4237892"/>
                  <a:chOff x="215412" y="1248508"/>
                  <a:chExt cx="4762500" cy="5486400"/>
                </a:xfrm>
              </p:grpSpPr>
              <p:pic>
                <p:nvPicPr>
                  <p:cNvPr id="283" name="Picture 282" descr="A picture containing text, vessel, device, jar&#10;&#10;Description automatically generated">
                    <a:extLst>
                      <a:ext uri="{FF2B5EF4-FFF2-40B4-BE49-F238E27FC236}">
                        <a16:creationId xmlns:a16="http://schemas.microsoft.com/office/drawing/2014/main" id="{5F4AA621-3BDE-47EA-82CE-8C6E3D0882F9}"/>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215412" y="1248508"/>
                    <a:ext cx="4762500" cy="5486400"/>
                  </a:xfrm>
                  <a:prstGeom prst="rect">
                    <a:avLst/>
                  </a:prstGeom>
                </p:spPr>
              </p:pic>
              <p:sp>
                <p:nvSpPr>
                  <p:cNvPr id="284" name="Rectangle 283">
                    <a:extLst>
                      <a:ext uri="{FF2B5EF4-FFF2-40B4-BE49-F238E27FC236}">
                        <a16:creationId xmlns:a16="http://schemas.microsoft.com/office/drawing/2014/main" id="{45A1425D-82F3-47CD-879F-9BA04E6C30E0}"/>
                      </a:ext>
                    </a:extLst>
                  </p:cNvPr>
                  <p:cNvSpPr/>
                  <p:nvPr/>
                </p:nvSpPr>
                <p:spPr>
                  <a:xfrm>
                    <a:off x="1371600" y="2321169"/>
                    <a:ext cx="2356338" cy="3376246"/>
                  </a:xfrm>
                  <a:prstGeom prst="rect">
                    <a:avLst/>
                  </a:prstGeom>
                  <a:solidFill>
                    <a:srgbClr val="F9F9F8"/>
                  </a:solidFill>
                  <a:ln>
                    <a:solidFill>
                      <a:srgbClr val="FBFA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2" name="Oval 151">
                  <a:extLst>
                    <a:ext uri="{FF2B5EF4-FFF2-40B4-BE49-F238E27FC236}">
                      <a16:creationId xmlns:a16="http://schemas.microsoft.com/office/drawing/2014/main" id="{B8A806B9-7D16-49C8-8E94-683293CEDE0E}"/>
                    </a:ext>
                  </a:extLst>
                </p:cNvPr>
                <p:cNvSpPr/>
                <p:nvPr/>
              </p:nvSpPr>
              <p:spPr>
                <a:xfrm>
                  <a:off x="2333429" y="297557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a:extLst>
                    <a:ext uri="{FF2B5EF4-FFF2-40B4-BE49-F238E27FC236}">
                      <a16:creationId xmlns:a16="http://schemas.microsoft.com/office/drawing/2014/main" id="{EE01BACD-DFB5-470E-B180-648D92237739}"/>
                    </a:ext>
                  </a:extLst>
                </p:cNvPr>
                <p:cNvSpPr/>
                <p:nvPr/>
              </p:nvSpPr>
              <p:spPr>
                <a:xfrm>
                  <a:off x="2781005" y="315514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a:extLst>
                    <a:ext uri="{FF2B5EF4-FFF2-40B4-BE49-F238E27FC236}">
                      <a16:creationId xmlns:a16="http://schemas.microsoft.com/office/drawing/2014/main" id="{6D64ED1F-F357-4B83-BA6C-D40A8021723B}"/>
                    </a:ext>
                  </a:extLst>
                </p:cNvPr>
                <p:cNvSpPr/>
                <p:nvPr/>
              </p:nvSpPr>
              <p:spPr>
                <a:xfrm>
                  <a:off x="3412788" y="347385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a16="http://schemas.microsoft.com/office/drawing/2014/main" id="{28B2E4A1-8575-4A93-921C-D6AE18594862}"/>
                    </a:ext>
                  </a:extLst>
                </p:cNvPr>
                <p:cNvSpPr/>
                <p:nvPr/>
              </p:nvSpPr>
              <p:spPr>
                <a:xfrm>
                  <a:off x="3053007" y="363871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id="{25021F97-CB3F-4146-94C5-BD477E5F7F8C}"/>
                    </a:ext>
                  </a:extLst>
                </p:cNvPr>
                <p:cNvSpPr/>
                <p:nvPr/>
              </p:nvSpPr>
              <p:spPr>
                <a:xfrm>
                  <a:off x="3678690" y="383648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id="{58ED99A9-773E-4FF4-92CC-0CDF0E8C9DF7}"/>
                    </a:ext>
                  </a:extLst>
                </p:cNvPr>
                <p:cNvSpPr/>
                <p:nvPr/>
              </p:nvSpPr>
              <p:spPr>
                <a:xfrm>
                  <a:off x="2455873" y="454826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a:extLst>
                    <a:ext uri="{FF2B5EF4-FFF2-40B4-BE49-F238E27FC236}">
                      <a16:creationId xmlns:a16="http://schemas.microsoft.com/office/drawing/2014/main" id="{3AC5AF7B-1539-4525-BB7E-24B6DBEF1DB2}"/>
                    </a:ext>
                  </a:extLst>
                </p:cNvPr>
                <p:cNvSpPr/>
                <p:nvPr/>
              </p:nvSpPr>
              <p:spPr>
                <a:xfrm>
                  <a:off x="2669448" y="386911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a:extLst>
                    <a:ext uri="{FF2B5EF4-FFF2-40B4-BE49-F238E27FC236}">
                      <a16:creationId xmlns:a16="http://schemas.microsoft.com/office/drawing/2014/main" id="{C61A2332-2D03-4A3C-871F-3830246F840F}"/>
                    </a:ext>
                  </a:extLst>
                </p:cNvPr>
                <p:cNvSpPr/>
                <p:nvPr/>
              </p:nvSpPr>
              <p:spPr>
                <a:xfrm>
                  <a:off x="3465895" y="416094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a:extLst>
                    <a:ext uri="{FF2B5EF4-FFF2-40B4-BE49-F238E27FC236}">
                      <a16:creationId xmlns:a16="http://schemas.microsoft.com/office/drawing/2014/main" id="{B9842392-153C-43DC-8B19-63577F64FC7D}"/>
                    </a:ext>
                  </a:extLst>
                </p:cNvPr>
                <p:cNvSpPr/>
                <p:nvPr/>
              </p:nvSpPr>
              <p:spPr>
                <a:xfrm>
                  <a:off x="4071802" y="437620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a:extLst>
                    <a:ext uri="{FF2B5EF4-FFF2-40B4-BE49-F238E27FC236}">
                      <a16:creationId xmlns:a16="http://schemas.microsoft.com/office/drawing/2014/main" id="{98CBA24E-12F4-4A27-BAF9-D709992666A3}"/>
                    </a:ext>
                  </a:extLst>
                </p:cNvPr>
                <p:cNvSpPr/>
                <p:nvPr/>
              </p:nvSpPr>
              <p:spPr>
                <a:xfrm>
                  <a:off x="2419629" y="341023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a:extLst>
                    <a:ext uri="{FF2B5EF4-FFF2-40B4-BE49-F238E27FC236}">
                      <a16:creationId xmlns:a16="http://schemas.microsoft.com/office/drawing/2014/main" id="{9914C8DF-EB1A-4D33-A5CB-A4BCFAE08567}"/>
                    </a:ext>
                  </a:extLst>
                </p:cNvPr>
                <p:cNvSpPr/>
                <p:nvPr/>
              </p:nvSpPr>
              <p:spPr>
                <a:xfrm>
                  <a:off x="3306705" y="298278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a:extLst>
                    <a:ext uri="{FF2B5EF4-FFF2-40B4-BE49-F238E27FC236}">
                      <a16:creationId xmlns:a16="http://schemas.microsoft.com/office/drawing/2014/main" id="{37A0643F-2ED4-4C97-9B90-2ED64EA9F55D}"/>
                    </a:ext>
                  </a:extLst>
                </p:cNvPr>
                <p:cNvSpPr/>
                <p:nvPr/>
              </p:nvSpPr>
              <p:spPr>
                <a:xfrm>
                  <a:off x="3056774" y="412066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Oval 163">
                  <a:extLst>
                    <a:ext uri="{FF2B5EF4-FFF2-40B4-BE49-F238E27FC236}">
                      <a16:creationId xmlns:a16="http://schemas.microsoft.com/office/drawing/2014/main" id="{F5447FB0-8171-4FCF-BD92-CEAA1CAC3B24}"/>
                    </a:ext>
                  </a:extLst>
                </p:cNvPr>
                <p:cNvSpPr/>
                <p:nvPr/>
              </p:nvSpPr>
              <p:spPr>
                <a:xfrm>
                  <a:off x="3791562" y="332557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Oval 164">
                  <a:extLst>
                    <a:ext uri="{FF2B5EF4-FFF2-40B4-BE49-F238E27FC236}">
                      <a16:creationId xmlns:a16="http://schemas.microsoft.com/office/drawing/2014/main" id="{8D4EA93C-3C01-426E-A1AD-D35269947DC3}"/>
                    </a:ext>
                  </a:extLst>
                </p:cNvPr>
                <p:cNvSpPr/>
                <p:nvPr/>
              </p:nvSpPr>
              <p:spPr>
                <a:xfrm>
                  <a:off x="2242929" y="388242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Oval 165">
                  <a:extLst>
                    <a:ext uri="{FF2B5EF4-FFF2-40B4-BE49-F238E27FC236}">
                      <a16:creationId xmlns:a16="http://schemas.microsoft.com/office/drawing/2014/main" id="{5E6BB74D-2F43-4200-B063-199CCC0D5CD6}"/>
                    </a:ext>
                  </a:extLst>
                </p:cNvPr>
                <p:cNvSpPr/>
                <p:nvPr/>
              </p:nvSpPr>
              <p:spPr>
                <a:xfrm>
                  <a:off x="4137059" y="367963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7" name="Oval 166">
                  <a:extLst>
                    <a:ext uri="{FF2B5EF4-FFF2-40B4-BE49-F238E27FC236}">
                      <a16:creationId xmlns:a16="http://schemas.microsoft.com/office/drawing/2014/main" id="{72BBD170-C6D8-4541-97A6-2E09D817CF6A}"/>
                    </a:ext>
                  </a:extLst>
                </p:cNvPr>
                <p:cNvSpPr/>
                <p:nvPr/>
              </p:nvSpPr>
              <p:spPr>
                <a:xfrm>
                  <a:off x="3706940" y="478276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8" name="Oval 167">
                  <a:extLst>
                    <a:ext uri="{FF2B5EF4-FFF2-40B4-BE49-F238E27FC236}">
                      <a16:creationId xmlns:a16="http://schemas.microsoft.com/office/drawing/2014/main" id="{1E35D60A-26D8-41C8-8A37-A2799ED5E6F7}"/>
                    </a:ext>
                  </a:extLst>
                </p:cNvPr>
                <p:cNvSpPr/>
                <p:nvPr/>
              </p:nvSpPr>
              <p:spPr>
                <a:xfrm>
                  <a:off x="2962772" y="453446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9" name="Oval 168">
                  <a:extLst>
                    <a:ext uri="{FF2B5EF4-FFF2-40B4-BE49-F238E27FC236}">
                      <a16:creationId xmlns:a16="http://schemas.microsoft.com/office/drawing/2014/main" id="{85E448E4-67F8-409A-868D-5C7ED7F78981}"/>
                    </a:ext>
                  </a:extLst>
                </p:cNvPr>
                <p:cNvSpPr/>
                <p:nvPr/>
              </p:nvSpPr>
              <p:spPr>
                <a:xfrm>
                  <a:off x="2411993" y="258497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0" name="Oval 169">
                  <a:extLst>
                    <a:ext uri="{FF2B5EF4-FFF2-40B4-BE49-F238E27FC236}">
                      <a16:creationId xmlns:a16="http://schemas.microsoft.com/office/drawing/2014/main" id="{E9F512D8-3798-47A6-A692-CA4ED1F561C1}"/>
                    </a:ext>
                  </a:extLst>
                </p:cNvPr>
                <p:cNvSpPr/>
                <p:nvPr/>
              </p:nvSpPr>
              <p:spPr>
                <a:xfrm>
                  <a:off x="2854114" y="260917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Oval 170">
                  <a:extLst>
                    <a:ext uri="{FF2B5EF4-FFF2-40B4-BE49-F238E27FC236}">
                      <a16:creationId xmlns:a16="http://schemas.microsoft.com/office/drawing/2014/main" id="{11CB92F8-2397-44F8-92BB-852120312823}"/>
                    </a:ext>
                  </a:extLst>
                </p:cNvPr>
                <p:cNvSpPr/>
                <p:nvPr/>
              </p:nvSpPr>
              <p:spPr>
                <a:xfrm>
                  <a:off x="3518442" y="281789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2" name="Oval 171">
                  <a:extLst>
                    <a:ext uri="{FF2B5EF4-FFF2-40B4-BE49-F238E27FC236}">
                      <a16:creationId xmlns:a16="http://schemas.microsoft.com/office/drawing/2014/main" id="{62A38561-9C80-4AA3-825D-F3633030AB75}"/>
                    </a:ext>
                  </a:extLst>
                </p:cNvPr>
                <p:cNvSpPr/>
                <p:nvPr/>
              </p:nvSpPr>
              <p:spPr>
                <a:xfrm>
                  <a:off x="3778828" y="272688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3" name="Oval 172">
                  <a:extLst>
                    <a:ext uri="{FF2B5EF4-FFF2-40B4-BE49-F238E27FC236}">
                      <a16:creationId xmlns:a16="http://schemas.microsoft.com/office/drawing/2014/main" id="{D15503C6-2F0E-4227-BB12-AC6095098CC6}"/>
                    </a:ext>
                  </a:extLst>
                </p:cNvPr>
                <p:cNvSpPr/>
                <p:nvPr/>
              </p:nvSpPr>
              <p:spPr>
                <a:xfrm>
                  <a:off x="4258856" y="275864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4" name="Oval 173">
                  <a:extLst>
                    <a:ext uri="{FF2B5EF4-FFF2-40B4-BE49-F238E27FC236}">
                      <a16:creationId xmlns:a16="http://schemas.microsoft.com/office/drawing/2014/main" id="{745508AF-118D-49F9-BA17-51204B4FD81E}"/>
                    </a:ext>
                  </a:extLst>
                </p:cNvPr>
                <p:cNvSpPr/>
                <p:nvPr/>
              </p:nvSpPr>
              <p:spPr>
                <a:xfrm>
                  <a:off x="3971171" y="463760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5" name="Oval 174">
                  <a:extLst>
                    <a:ext uri="{FF2B5EF4-FFF2-40B4-BE49-F238E27FC236}">
                      <a16:creationId xmlns:a16="http://schemas.microsoft.com/office/drawing/2014/main" id="{A52E2D92-6A23-40A2-A3DD-22EFA88DBAA1}"/>
                    </a:ext>
                  </a:extLst>
                </p:cNvPr>
                <p:cNvSpPr/>
                <p:nvPr/>
              </p:nvSpPr>
              <p:spPr>
                <a:xfrm>
                  <a:off x="2132098" y="359819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6" name="Oval 175">
                  <a:extLst>
                    <a:ext uri="{FF2B5EF4-FFF2-40B4-BE49-F238E27FC236}">
                      <a16:creationId xmlns:a16="http://schemas.microsoft.com/office/drawing/2014/main" id="{737652EE-8BF2-4526-9D08-39A4EC1DF9E3}"/>
                    </a:ext>
                  </a:extLst>
                </p:cNvPr>
                <p:cNvSpPr/>
                <p:nvPr/>
              </p:nvSpPr>
              <p:spPr>
                <a:xfrm>
                  <a:off x="2689907" y="357824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7" name="Oval 176">
                  <a:extLst>
                    <a:ext uri="{FF2B5EF4-FFF2-40B4-BE49-F238E27FC236}">
                      <a16:creationId xmlns:a16="http://schemas.microsoft.com/office/drawing/2014/main" id="{CF5BAB82-802A-4454-B12B-0E786320DD9C}"/>
                    </a:ext>
                  </a:extLst>
                </p:cNvPr>
                <p:cNvSpPr/>
                <p:nvPr/>
              </p:nvSpPr>
              <p:spPr>
                <a:xfrm>
                  <a:off x="3859657" y="300794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8" name="Oval 177">
                  <a:extLst>
                    <a:ext uri="{FF2B5EF4-FFF2-40B4-BE49-F238E27FC236}">
                      <a16:creationId xmlns:a16="http://schemas.microsoft.com/office/drawing/2014/main" id="{42B139A8-1B1E-4569-9BEE-CBB85D9D3249}"/>
                    </a:ext>
                  </a:extLst>
                </p:cNvPr>
                <p:cNvSpPr/>
                <p:nvPr/>
              </p:nvSpPr>
              <p:spPr>
                <a:xfrm>
                  <a:off x="4036216" y="325361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9" name="Oval 178">
                  <a:extLst>
                    <a:ext uri="{FF2B5EF4-FFF2-40B4-BE49-F238E27FC236}">
                      <a16:creationId xmlns:a16="http://schemas.microsoft.com/office/drawing/2014/main" id="{DDB3BAE8-793E-4BB7-961B-72DCBF953960}"/>
                    </a:ext>
                  </a:extLst>
                </p:cNvPr>
                <p:cNvSpPr/>
                <p:nvPr/>
              </p:nvSpPr>
              <p:spPr>
                <a:xfrm>
                  <a:off x="2538485" y="421534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0" name="Oval 179">
                  <a:extLst>
                    <a:ext uri="{FF2B5EF4-FFF2-40B4-BE49-F238E27FC236}">
                      <a16:creationId xmlns:a16="http://schemas.microsoft.com/office/drawing/2014/main" id="{9F7E6F48-1193-4D83-B31C-76C37A1E65FF}"/>
                    </a:ext>
                  </a:extLst>
                </p:cNvPr>
                <p:cNvSpPr/>
                <p:nvPr/>
              </p:nvSpPr>
              <p:spPr>
                <a:xfrm>
                  <a:off x="2143502" y="426231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1" name="Oval 180">
                  <a:extLst>
                    <a:ext uri="{FF2B5EF4-FFF2-40B4-BE49-F238E27FC236}">
                      <a16:creationId xmlns:a16="http://schemas.microsoft.com/office/drawing/2014/main" id="{9DD8E68E-478B-40CA-9132-D4FF989B7FD2}"/>
                    </a:ext>
                  </a:extLst>
                </p:cNvPr>
                <p:cNvSpPr/>
                <p:nvPr/>
              </p:nvSpPr>
              <p:spPr>
                <a:xfrm>
                  <a:off x="3204656" y="447934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2" name="Oval 181">
                  <a:extLst>
                    <a:ext uri="{FF2B5EF4-FFF2-40B4-BE49-F238E27FC236}">
                      <a16:creationId xmlns:a16="http://schemas.microsoft.com/office/drawing/2014/main" id="{D0ABCB89-0B46-4BED-A49D-4DAE12B010B0}"/>
                    </a:ext>
                  </a:extLst>
                </p:cNvPr>
                <p:cNvSpPr/>
                <p:nvPr/>
              </p:nvSpPr>
              <p:spPr>
                <a:xfrm>
                  <a:off x="3126289" y="479000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3" name="Oval 182">
                  <a:extLst>
                    <a:ext uri="{FF2B5EF4-FFF2-40B4-BE49-F238E27FC236}">
                      <a16:creationId xmlns:a16="http://schemas.microsoft.com/office/drawing/2014/main" id="{0032F9E8-BECB-41F9-B7C9-B1EB90C2FE50}"/>
                    </a:ext>
                  </a:extLst>
                </p:cNvPr>
                <p:cNvSpPr/>
                <p:nvPr/>
              </p:nvSpPr>
              <p:spPr>
                <a:xfrm>
                  <a:off x="2704385" y="473088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4" name="Oval 183">
                  <a:extLst>
                    <a:ext uri="{FF2B5EF4-FFF2-40B4-BE49-F238E27FC236}">
                      <a16:creationId xmlns:a16="http://schemas.microsoft.com/office/drawing/2014/main" id="{ED32DCD4-B80C-49B9-BA69-7A29E8B6910B}"/>
                    </a:ext>
                  </a:extLst>
                </p:cNvPr>
                <p:cNvSpPr/>
                <p:nvPr/>
              </p:nvSpPr>
              <p:spPr>
                <a:xfrm>
                  <a:off x="3190423" y="266480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5" name="Oval 184">
                  <a:extLst>
                    <a:ext uri="{FF2B5EF4-FFF2-40B4-BE49-F238E27FC236}">
                      <a16:creationId xmlns:a16="http://schemas.microsoft.com/office/drawing/2014/main" id="{E66D9BC4-394D-4ECC-91C1-C253D7D6E409}"/>
                    </a:ext>
                  </a:extLst>
                </p:cNvPr>
                <p:cNvSpPr/>
                <p:nvPr/>
              </p:nvSpPr>
              <p:spPr>
                <a:xfrm>
                  <a:off x="3040387" y="332955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6" name="Oval 185">
                  <a:extLst>
                    <a:ext uri="{FF2B5EF4-FFF2-40B4-BE49-F238E27FC236}">
                      <a16:creationId xmlns:a16="http://schemas.microsoft.com/office/drawing/2014/main" id="{C5D888C2-D168-468D-BFF9-DBE2763EEFC7}"/>
                    </a:ext>
                  </a:extLst>
                </p:cNvPr>
                <p:cNvSpPr/>
                <p:nvPr/>
              </p:nvSpPr>
              <p:spPr>
                <a:xfrm>
                  <a:off x="4300606" y="393786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7" name="Oval 186">
                  <a:extLst>
                    <a:ext uri="{FF2B5EF4-FFF2-40B4-BE49-F238E27FC236}">
                      <a16:creationId xmlns:a16="http://schemas.microsoft.com/office/drawing/2014/main" id="{4E6083F9-F23A-4F39-B6E5-64840B92736F}"/>
                    </a:ext>
                  </a:extLst>
                </p:cNvPr>
                <p:cNvSpPr/>
                <p:nvPr/>
              </p:nvSpPr>
              <p:spPr>
                <a:xfrm>
                  <a:off x="3757549" y="355003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8" name="Oval 187">
                  <a:extLst>
                    <a:ext uri="{FF2B5EF4-FFF2-40B4-BE49-F238E27FC236}">
                      <a16:creationId xmlns:a16="http://schemas.microsoft.com/office/drawing/2014/main" id="{748BA447-6C69-44EF-A8FD-451A2265367D}"/>
                    </a:ext>
                  </a:extLst>
                </p:cNvPr>
                <p:cNvSpPr/>
                <p:nvPr/>
              </p:nvSpPr>
              <p:spPr>
                <a:xfrm>
                  <a:off x="3522525" y="456734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9" name="Oval 188">
                  <a:extLst>
                    <a:ext uri="{FF2B5EF4-FFF2-40B4-BE49-F238E27FC236}">
                      <a16:creationId xmlns:a16="http://schemas.microsoft.com/office/drawing/2014/main" id="{7589E266-9D1D-4E72-A68C-355E57CC2DFE}"/>
                    </a:ext>
                  </a:extLst>
                </p:cNvPr>
                <p:cNvSpPr/>
                <p:nvPr/>
              </p:nvSpPr>
              <p:spPr>
                <a:xfrm>
                  <a:off x="2792326" y="422492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0" name="Oval 189">
                  <a:extLst>
                    <a:ext uri="{FF2B5EF4-FFF2-40B4-BE49-F238E27FC236}">
                      <a16:creationId xmlns:a16="http://schemas.microsoft.com/office/drawing/2014/main" id="{D4062673-43E6-40E9-86BD-31B5B23C1201}"/>
                    </a:ext>
                  </a:extLst>
                </p:cNvPr>
                <p:cNvSpPr/>
                <p:nvPr/>
              </p:nvSpPr>
              <p:spPr>
                <a:xfrm>
                  <a:off x="2102803" y="276078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Oval 190">
                  <a:extLst>
                    <a:ext uri="{FF2B5EF4-FFF2-40B4-BE49-F238E27FC236}">
                      <a16:creationId xmlns:a16="http://schemas.microsoft.com/office/drawing/2014/main" id="{C7C82C18-946B-4D6F-8D87-36A5E65FB2E7}"/>
                    </a:ext>
                  </a:extLst>
                </p:cNvPr>
                <p:cNvSpPr/>
                <p:nvPr/>
              </p:nvSpPr>
              <p:spPr>
                <a:xfrm>
                  <a:off x="2095973" y="321167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Oval 191">
                  <a:extLst>
                    <a:ext uri="{FF2B5EF4-FFF2-40B4-BE49-F238E27FC236}">
                      <a16:creationId xmlns:a16="http://schemas.microsoft.com/office/drawing/2014/main" id="{D87A730D-4D4C-42F9-919C-BF92260D5FE9}"/>
                    </a:ext>
                  </a:extLst>
                </p:cNvPr>
                <p:cNvSpPr/>
                <p:nvPr/>
              </p:nvSpPr>
              <p:spPr>
                <a:xfrm>
                  <a:off x="3724250" y="417421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Oval 192">
                  <a:extLst>
                    <a:ext uri="{FF2B5EF4-FFF2-40B4-BE49-F238E27FC236}">
                      <a16:creationId xmlns:a16="http://schemas.microsoft.com/office/drawing/2014/main" id="{5670FD8E-95A0-4C78-BB6E-D61F3C0BEB8B}"/>
                    </a:ext>
                  </a:extLst>
                </p:cNvPr>
                <p:cNvSpPr/>
                <p:nvPr/>
              </p:nvSpPr>
              <p:spPr>
                <a:xfrm>
                  <a:off x="3491471" y="321788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Oval 193">
                  <a:extLst>
                    <a:ext uri="{FF2B5EF4-FFF2-40B4-BE49-F238E27FC236}">
                      <a16:creationId xmlns:a16="http://schemas.microsoft.com/office/drawing/2014/main" id="{4776663B-8A62-4B4E-92C6-F280071B34D0}"/>
                    </a:ext>
                  </a:extLst>
                </p:cNvPr>
                <p:cNvSpPr/>
                <p:nvPr/>
              </p:nvSpPr>
              <p:spPr>
                <a:xfrm>
                  <a:off x="2977694" y="291270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Oval 194">
                  <a:extLst>
                    <a:ext uri="{FF2B5EF4-FFF2-40B4-BE49-F238E27FC236}">
                      <a16:creationId xmlns:a16="http://schemas.microsoft.com/office/drawing/2014/main" id="{D42C5383-84AD-431A-B1F5-66731BE3384D}"/>
                    </a:ext>
                  </a:extLst>
                </p:cNvPr>
                <p:cNvSpPr/>
                <p:nvPr/>
              </p:nvSpPr>
              <p:spPr>
                <a:xfrm>
                  <a:off x="3268808" y="383906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Oval 195">
                  <a:extLst>
                    <a:ext uri="{FF2B5EF4-FFF2-40B4-BE49-F238E27FC236}">
                      <a16:creationId xmlns:a16="http://schemas.microsoft.com/office/drawing/2014/main" id="{CF399F3D-A191-4174-AEE1-33C727259269}"/>
                    </a:ext>
                  </a:extLst>
                </p:cNvPr>
                <p:cNvSpPr/>
                <p:nvPr/>
              </p:nvSpPr>
              <p:spPr>
                <a:xfrm>
                  <a:off x="2505138" y="316613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Oval 196">
                  <a:extLst>
                    <a:ext uri="{FF2B5EF4-FFF2-40B4-BE49-F238E27FC236}">
                      <a16:creationId xmlns:a16="http://schemas.microsoft.com/office/drawing/2014/main" id="{D865DE04-63FB-43D7-9D56-9904CFA0444A}"/>
                    </a:ext>
                  </a:extLst>
                </p:cNvPr>
                <p:cNvSpPr/>
                <p:nvPr/>
              </p:nvSpPr>
              <p:spPr>
                <a:xfrm>
                  <a:off x="4312096" y="453186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8" name="Oval 197">
                  <a:extLst>
                    <a:ext uri="{FF2B5EF4-FFF2-40B4-BE49-F238E27FC236}">
                      <a16:creationId xmlns:a16="http://schemas.microsoft.com/office/drawing/2014/main" id="{68F95016-7631-4F19-910E-029DC9DB2812}"/>
                    </a:ext>
                  </a:extLst>
                </p:cNvPr>
                <p:cNvSpPr/>
                <p:nvPr/>
              </p:nvSpPr>
              <p:spPr>
                <a:xfrm>
                  <a:off x="4042251" y="405094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9" name="Oval 198">
                  <a:extLst>
                    <a:ext uri="{FF2B5EF4-FFF2-40B4-BE49-F238E27FC236}">
                      <a16:creationId xmlns:a16="http://schemas.microsoft.com/office/drawing/2014/main" id="{F939310C-593A-46C8-B5E3-57B87E4DA82D}"/>
                    </a:ext>
                  </a:extLst>
                </p:cNvPr>
                <p:cNvSpPr/>
                <p:nvPr/>
              </p:nvSpPr>
              <p:spPr>
                <a:xfrm>
                  <a:off x="4282412" y="344430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Oval 199">
                  <a:extLst>
                    <a:ext uri="{FF2B5EF4-FFF2-40B4-BE49-F238E27FC236}">
                      <a16:creationId xmlns:a16="http://schemas.microsoft.com/office/drawing/2014/main" id="{0686A3C6-68D9-40EA-8AF7-11CF9F7ABA91}"/>
                    </a:ext>
                  </a:extLst>
                </p:cNvPr>
                <p:cNvSpPr/>
                <p:nvPr/>
              </p:nvSpPr>
              <p:spPr>
                <a:xfrm>
                  <a:off x="4328484" y="309128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Oval 200">
                  <a:extLst>
                    <a:ext uri="{FF2B5EF4-FFF2-40B4-BE49-F238E27FC236}">
                      <a16:creationId xmlns:a16="http://schemas.microsoft.com/office/drawing/2014/main" id="{FC707CE4-D3FD-45BB-92FA-9B8D90DB4328}"/>
                    </a:ext>
                  </a:extLst>
                </p:cNvPr>
                <p:cNvSpPr/>
                <p:nvPr/>
              </p:nvSpPr>
              <p:spPr>
                <a:xfrm>
                  <a:off x="3515857" y="262555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2" name="Oval 201">
                  <a:extLst>
                    <a:ext uri="{FF2B5EF4-FFF2-40B4-BE49-F238E27FC236}">
                      <a16:creationId xmlns:a16="http://schemas.microsoft.com/office/drawing/2014/main" id="{2C180448-BB2A-4DA4-8DFE-DEBD4A0611C1}"/>
                    </a:ext>
                  </a:extLst>
                </p:cNvPr>
                <p:cNvSpPr/>
                <p:nvPr/>
              </p:nvSpPr>
              <p:spPr>
                <a:xfrm>
                  <a:off x="2611593" y="284961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Oval 202">
                  <a:extLst>
                    <a:ext uri="{FF2B5EF4-FFF2-40B4-BE49-F238E27FC236}">
                      <a16:creationId xmlns:a16="http://schemas.microsoft.com/office/drawing/2014/main" id="{2B11244B-00BD-40B5-9BC7-87CA26C7817F}"/>
                    </a:ext>
                  </a:extLst>
                </p:cNvPr>
                <p:cNvSpPr/>
                <p:nvPr/>
              </p:nvSpPr>
              <p:spPr>
                <a:xfrm>
                  <a:off x="3786005" y="442345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4" name="Oval 203">
                  <a:extLst>
                    <a:ext uri="{FF2B5EF4-FFF2-40B4-BE49-F238E27FC236}">
                      <a16:creationId xmlns:a16="http://schemas.microsoft.com/office/drawing/2014/main" id="{E5BDC38E-E78F-4DE6-A31D-B46E2B32B3BA}"/>
                    </a:ext>
                  </a:extLst>
                </p:cNvPr>
                <p:cNvSpPr/>
                <p:nvPr/>
              </p:nvSpPr>
              <p:spPr>
                <a:xfrm>
                  <a:off x="2161189" y="457855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5" name="Oval 204">
                  <a:extLst>
                    <a:ext uri="{FF2B5EF4-FFF2-40B4-BE49-F238E27FC236}">
                      <a16:creationId xmlns:a16="http://schemas.microsoft.com/office/drawing/2014/main" id="{143E63A8-D9BF-4393-B31B-071BA08E275E}"/>
                    </a:ext>
                  </a:extLst>
                </p:cNvPr>
                <p:cNvSpPr/>
                <p:nvPr/>
              </p:nvSpPr>
              <p:spPr>
                <a:xfrm>
                  <a:off x="2893227" y="388526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 name="Oval 205">
                  <a:extLst>
                    <a:ext uri="{FF2B5EF4-FFF2-40B4-BE49-F238E27FC236}">
                      <a16:creationId xmlns:a16="http://schemas.microsoft.com/office/drawing/2014/main" id="{30A335D2-B637-4181-9300-B280FC6097F6}"/>
                    </a:ext>
                  </a:extLst>
                </p:cNvPr>
                <p:cNvSpPr/>
                <p:nvPr/>
              </p:nvSpPr>
              <p:spPr>
                <a:xfrm>
                  <a:off x="4030495" y="263185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7" name="Oval 206">
                  <a:extLst>
                    <a:ext uri="{FF2B5EF4-FFF2-40B4-BE49-F238E27FC236}">
                      <a16:creationId xmlns:a16="http://schemas.microsoft.com/office/drawing/2014/main" id="{E1D08858-C223-471B-BA6A-967BC09FE8B4}"/>
                    </a:ext>
                  </a:extLst>
                </p:cNvPr>
                <p:cNvSpPr/>
                <p:nvPr/>
              </p:nvSpPr>
              <p:spPr>
                <a:xfrm>
                  <a:off x="2854114" y="4208525"/>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8" name="Oval 207">
                  <a:extLst>
                    <a:ext uri="{FF2B5EF4-FFF2-40B4-BE49-F238E27FC236}">
                      <a16:creationId xmlns:a16="http://schemas.microsoft.com/office/drawing/2014/main" id="{1F766E05-25EA-49F8-B48D-E4AAD2885AA5}"/>
                    </a:ext>
                  </a:extLst>
                </p:cNvPr>
                <p:cNvSpPr/>
                <p:nvPr/>
              </p:nvSpPr>
              <p:spPr>
                <a:xfrm>
                  <a:off x="3536102" y="4201771"/>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9" name="Oval 208">
                  <a:extLst>
                    <a:ext uri="{FF2B5EF4-FFF2-40B4-BE49-F238E27FC236}">
                      <a16:creationId xmlns:a16="http://schemas.microsoft.com/office/drawing/2014/main" id="{5997BBB6-2142-4156-80C5-582BE8EC3609}"/>
                    </a:ext>
                  </a:extLst>
                </p:cNvPr>
                <p:cNvSpPr/>
                <p:nvPr/>
              </p:nvSpPr>
              <p:spPr>
                <a:xfrm>
                  <a:off x="3195039" y="4195700"/>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0" name="Oval 209">
                  <a:extLst>
                    <a:ext uri="{FF2B5EF4-FFF2-40B4-BE49-F238E27FC236}">
                      <a16:creationId xmlns:a16="http://schemas.microsoft.com/office/drawing/2014/main" id="{2DA217CC-C2FA-48E1-A73E-4CB8E664E1DF}"/>
                    </a:ext>
                  </a:extLst>
                </p:cNvPr>
                <p:cNvSpPr/>
                <p:nvPr/>
              </p:nvSpPr>
              <p:spPr>
                <a:xfrm>
                  <a:off x="2883532" y="4502881"/>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1" name="Oval 210">
                  <a:extLst>
                    <a:ext uri="{FF2B5EF4-FFF2-40B4-BE49-F238E27FC236}">
                      <a16:creationId xmlns:a16="http://schemas.microsoft.com/office/drawing/2014/main" id="{27330C47-D444-432E-BAB8-1B760601D9D6}"/>
                    </a:ext>
                  </a:extLst>
                </p:cNvPr>
                <p:cNvSpPr/>
                <p:nvPr/>
              </p:nvSpPr>
              <p:spPr>
                <a:xfrm>
                  <a:off x="3199713" y="4502043"/>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2" name="Oval 211">
                  <a:extLst>
                    <a:ext uri="{FF2B5EF4-FFF2-40B4-BE49-F238E27FC236}">
                      <a16:creationId xmlns:a16="http://schemas.microsoft.com/office/drawing/2014/main" id="{7490BC6B-C7E7-4BA6-AA72-CC326C36EDE5}"/>
                    </a:ext>
                  </a:extLst>
                </p:cNvPr>
                <p:cNvSpPr/>
                <p:nvPr/>
              </p:nvSpPr>
              <p:spPr>
                <a:xfrm>
                  <a:off x="3551676" y="4499392"/>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3" name="Oval 212">
                  <a:extLst>
                    <a:ext uri="{FF2B5EF4-FFF2-40B4-BE49-F238E27FC236}">
                      <a16:creationId xmlns:a16="http://schemas.microsoft.com/office/drawing/2014/main" id="{9790B46A-6B06-4AB9-89B8-1C967EB6AC12}"/>
                    </a:ext>
                  </a:extLst>
                </p:cNvPr>
                <p:cNvSpPr/>
                <p:nvPr/>
              </p:nvSpPr>
              <p:spPr>
                <a:xfrm>
                  <a:off x="2863611" y="4801711"/>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4" name="Oval 213">
                  <a:extLst>
                    <a:ext uri="{FF2B5EF4-FFF2-40B4-BE49-F238E27FC236}">
                      <a16:creationId xmlns:a16="http://schemas.microsoft.com/office/drawing/2014/main" id="{EEB208EE-5B09-411E-9F2B-33A8654B0A84}"/>
                    </a:ext>
                  </a:extLst>
                </p:cNvPr>
                <p:cNvSpPr/>
                <p:nvPr/>
              </p:nvSpPr>
              <p:spPr>
                <a:xfrm>
                  <a:off x="3199045" y="4800873"/>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Oval 214">
                  <a:extLst>
                    <a:ext uri="{FF2B5EF4-FFF2-40B4-BE49-F238E27FC236}">
                      <a16:creationId xmlns:a16="http://schemas.microsoft.com/office/drawing/2014/main" id="{80CCA597-19CC-425D-9437-6EE2D7E5759E}"/>
                    </a:ext>
                  </a:extLst>
                </p:cNvPr>
                <p:cNvSpPr/>
                <p:nvPr/>
              </p:nvSpPr>
              <p:spPr>
                <a:xfrm>
                  <a:off x="3549640" y="4799664"/>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6" name="Group 215">
                  <a:extLst>
                    <a:ext uri="{FF2B5EF4-FFF2-40B4-BE49-F238E27FC236}">
                      <a16:creationId xmlns:a16="http://schemas.microsoft.com/office/drawing/2014/main" id="{5D13F727-53AF-4653-A6B3-DA205B63CAEB}"/>
                    </a:ext>
                  </a:extLst>
                </p:cNvPr>
                <p:cNvGrpSpPr/>
                <p:nvPr/>
              </p:nvGrpSpPr>
              <p:grpSpPr>
                <a:xfrm>
                  <a:off x="6096254" y="1288863"/>
                  <a:ext cx="3934557" cy="4237892"/>
                  <a:chOff x="215412" y="1248508"/>
                  <a:chExt cx="4762500" cy="5486400"/>
                </a:xfrm>
              </p:grpSpPr>
              <p:pic>
                <p:nvPicPr>
                  <p:cNvPr id="281" name="Picture 280" descr="A picture containing text, vessel, device, jar&#10;&#10;Description automatically generated">
                    <a:extLst>
                      <a:ext uri="{FF2B5EF4-FFF2-40B4-BE49-F238E27FC236}">
                        <a16:creationId xmlns:a16="http://schemas.microsoft.com/office/drawing/2014/main" id="{C60DB48D-CC0E-42F3-B483-39320CDA0CEE}"/>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215412" y="1248508"/>
                    <a:ext cx="4762500" cy="5486400"/>
                  </a:xfrm>
                  <a:prstGeom prst="rect">
                    <a:avLst/>
                  </a:prstGeom>
                </p:spPr>
              </p:pic>
              <p:sp>
                <p:nvSpPr>
                  <p:cNvPr id="282" name="Rectangle 281">
                    <a:extLst>
                      <a:ext uri="{FF2B5EF4-FFF2-40B4-BE49-F238E27FC236}">
                        <a16:creationId xmlns:a16="http://schemas.microsoft.com/office/drawing/2014/main" id="{2D94B139-E1A2-452E-8D5B-5ADD532728B4}"/>
                      </a:ext>
                    </a:extLst>
                  </p:cNvPr>
                  <p:cNvSpPr/>
                  <p:nvPr/>
                </p:nvSpPr>
                <p:spPr>
                  <a:xfrm>
                    <a:off x="1371600" y="2321169"/>
                    <a:ext cx="2356338" cy="3376246"/>
                  </a:xfrm>
                  <a:prstGeom prst="rect">
                    <a:avLst/>
                  </a:prstGeom>
                  <a:solidFill>
                    <a:srgbClr val="F9F9F8"/>
                  </a:solidFill>
                  <a:ln>
                    <a:solidFill>
                      <a:srgbClr val="FBFA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17" name="Oval 216">
                  <a:extLst>
                    <a:ext uri="{FF2B5EF4-FFF2-40B4-BE49-F238E27FC236}">
                      <a16:creationId xmlns:a16="http://schemas.microsoft.com/office/drawing/2014/main" id="{E84F61FE-0BBA-448D-BD19-6E8A403D3460}"/>
                    </a:ext>
                  </a:extLst>
                </p:cNvPr>
                <p:cNvSpPr/>
                <p:nvPr/>
              </p:nvSpPr>
              <p:spPr>
                <a:xfrm>
                  <a:off x="6983348" y="300235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8" name="Oval 217">
                  <a:extLst>
                    <a:ext uri="{FF2B5EF4-FFF2-40B4-BE49-F238E27FC236}">
                      <a16:creationId xmlns:a16="http://schemas.microsoft.com/office/drawing/2014/main" id="{08453691-F871-4CB7-98E4-B72DAEA16C13}"/>
                    </a:ext>
                  </a:extLst>
                </p:cNvPr>
                <p:cNvSpPr/>
                <p:nvPr/>
              </p:nvSpPr>
              <p:spPr>
                <a:xfrm>
                  <a:off x="7430924" y="318191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Oval 218">
                  <a:extLst>
                    <a:ext uri="{FF2B5EF4-FFF2-40B4-BE49-F238E27FC236}">
                      <a16:creationId xmlns:a16="http://schemas.microsoft.com/office/drawing/2014/main" id="{AE02D653-9BB8-485B-BEF3-914DC393F894}"/>
                    </a:ext>
                  </a:extLst>
                </p:cNvPr>
                <p:cNvSpPr/>
                <p:nvPr/>
              </p:nvSpPr>
              <p:spPr>
                <a:xfrm>
                  <a:off x="8062707" y="350063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Oval 219">
                  <a:extLst>
                    <a:ext uri="{FF2B5EF4-FFF2-40B4-BE49-F238E27FC236}">
                      <a16:creationId xmlns:a16="http://schemas.microsoft.com/office/drawing/2014/main" id="{83BA765F-DBA5-4393-A182-D13B9F82AA47}"/>
                    </a:ext>
                  </a:extLst>
                </p:cNvPr>
                <p:cNvSpPr/>
                <p:nvPr/>
              </p:nvSpPr>
              <p:spPr>
                <a:xfrm>
                  <a:off x="7702926" y="366549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Oval 220">
                  <a:extLst>
                    <a:ext uri="{FF2B5EF4-FFF2-40B4-BE49-F238E27FC236}">
                      <a16:creationId xmlns:a16="http://schemas.microsoft.com/office/drawing/2014/main" id="{65500C31-965C-4360-A20C-9178A2317620}"/>
                    </a:ext>
                  </a:extLst>
                </p:cNvPr>
                <p:cNvSpPr/>
                <p:nvPr/>
              </p:nvSpPr>
              <p:spPr>
                <a:xfrm>
                  <a:off x="8328609" y="386325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Oval 221">
                  <a:extLst>
                    <a:ext uri="{FF2B5EF4-FFF2-40B4-BE49-F238E27FC236}">
                      <a16:creationId xmlns:a16="http://schemas.microsoft.com/office/drawing/2014/main" id="{075D3896-22E3-4881-AB3C-D636300560E8}"/>
                    </a:ext>
                  </a:extLst>
                </p:cNvPr>
                <p:cNvSpPr/>
                <p:nvPr/>
              </p:nvSpPr>
              <p:spPr>
                <a:xfrm>
                  <a:off x="7105792" y="457504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Oval 222">
                  <a:extLst>
                    <a:ext uri="{FF2B5EF4-FFF2-40B4-BE49-F238E27FC236}">
                      <a16:creationId xmlns:a16="http://schemas.microsoft.com/office/drawing/2014/main" id="{EB03CCE0-A880-498F-AF6F-C10FDDA5B4C7}"/>
                    </a:ext>
                  </a:extLst>
                </p:cNvPr>
                <p:cNvSpPr/>
                <p:nvPr/>
              </p:nvSpPr>
              <p:spPr>
                <a:xfrm>
                  <a:off x="7319367" y="389589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Oval 223">
                  <a:extLst>
                    <a:ext uri="{FF2B5EF4-FFF2-40B4-BE49-F238E27FC236}">
                      <a16:creationId xmlns:a16="http://schemas.microsoft.com/office/drawing/2014/main" id="{BABB2865-2739-451C-AA90-3E8D4F1F8D56}"/>
                    </a:ext>
                  </a:extLst>
                </p:cNvPr>
                <p:cNvSpPr/>
                <p:nvPr/>
              </p:nvSpPr>
              <p:spPr>
                <a:xfrm>
                  <a:off x="8115814" y="418772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5" name="Oval 224">
                  <a:extLst>
                    <a:ext uri="{FF2B5EF4-FFF2-40B4-BE49-F238E27FC236}">
                      <a16:creationId xmlns:a16="http://schemas.microsoft.com/office/drawing/2014/main" id="{3F6B01DE-E642-40A7-A29D-7583ED8D6F7F}"/>
                    </a:ext>
                  </a:extLst>
                </p:cNvPr>
                <p:cNvSpPr/>
                <p:nvPr/>
              </p:nvSpPr>
              <p:spPr>
                <a:xfrm>
                  <a:off x="8721721" y="440297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6" name="Oval 225">
                  <a:extLst>
                    <a:ext uri="{FF2B5EF4-FFF2-40B4-BE49-F238E27FC236}">
                      <a16:creationId xmlns:a16="http://schemas.microsoft.com/office/drawing/2014/main" id="{818219E0-96B0-4221-B211-2F6204D72212}"/>
                    </a:ext>
                  </a:extLst>
                </p:cNvPr>
                <p:cNvSpPr/>
                <p:nvPr/>
              </p:nvSpPr>
              <p:spPr>
                <a:xfrm>
                  <a:off x="7069548" y="343700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7" name="Oval 226">
                  <a:extLst>
                    <a:ext uri="{FF2B5EF4-FFF2-40B4-BE49-F238E27FC236}">
                      <a16:creationId xmlns:a16="http://schemas.microsoft.com/office/drawing/2014/main" id="{F7BCE1F1-C571-4674-87C5-BE01CB5C314A}"/>
                    </a:ext>
                  </a:extLst>
                </p:cNvPr>
                <p:cNvSpPr/>
                <p:nvPr/>
              </p:nvSpPr>
              <p:spPr>
                <a:xfrm>
                  <a:off x="7956624" y="300956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8" name="Oval 227">
                  <a:extLst>
                    <a:ext uri="{FF2B5EF4-FFF2-40B4-BE49-F238E27FC236}">
                      <a16:creationId xmlns:a16="http://schemas.microsoft.com/office/drawing/2014/main" id="{00810A4D-15C5-4271-9F04-F82E068AD199}"/>
                    </a:ext>
                  </a:extLst>
                </p:cNvPr>
                <p:cNvSpPr/>
                <p:nvPr/>
              </p:nvSpPr>
              <p:spPr>
                <a:xfrm>
                  <a:off x="7706693" y="414743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9" name="Oval 228">
                  <a:extLst>
                    <a:ext uri="{FF2B5EF4-FFF2-40B4-BE49-F238E27FC236}">
                      <a16:creationId xmlns:a16="http://schemas.microsoft.com/office/drawing/2014/main" id="{7E49CDAA-8520-4C52-A573-34DCBCB99FA3}"/>
                    </a:ext>
                  </a:extLst>
                </p:cNvPr>
                <p:cNvSpPr/>
                <p:nvPr/>
              </p:nvSpPr>
              <p:spPr>
                <a:xfrm>
                  <a:off x="8441481" y="335234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0" name="Oval 229">
                  <a:extLst>
                    <a:ext uri="{FF2B5EF4-FFF2-40B4-BE49-F238E27FC236}">
                      <a16:creationId xmlns:a16="http://schemas.microsoft.com/office/drawing/2014/main" id="{C4B7A476-FDE3-4D85-B185-538CDBE9B207}"/>
                    </a:ext>
                  </a:extLst>
                </p:cNvPr>
                <p:cNvSpPr/>
                <p:nvPr/>
              </p:nvSpPr>
              <p:spPr>
                <a:xfrm>
                  <a:off x="6892848" y="390919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1" name="Oval 230">
                  <a:extLst>
                    <a:ext uri="{FF2B5EF4-FFF2-40B4-BE49-F238E27FC236}">
                      <a16:creationId xmlns:a16="http://schemas.microsoft.com/office/drawing/2014/main" id="{578AD1E0-B0CF-4A80-BBBD-19B944CF375B}"/>
                    </a:ext>
                  </a:extLst>
                </p:cNvPr>
                <p:cNvSpPr/>
                <p:nvPr/>
              </p:nvSpPr>
              <p:spPr>
                <a:xfrm>
                  <a:off x="8786978" y="370640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2" name="Oval 231">
                  <a:extLst>
                    <a:ext uri="{FF2B5EF4-FFF2-40B4-BE49-F238E27FC236}">
                      <a16:creationId xmlns:a16="http://schemas.microsoft.com/office/drawing/2014/main" id="{1D08A3D3-12EC-49DB-94BA-40E6A7ED9B73}"/>
                    </a:ext>
                  </a:extLst>
                </p:cNvPr>
                <p:cNvSpPr/>
                <p:nvPr/>
              </p:nvSpPr>
              <p:spPr>
                <a:xfrm>
                  <a:off x="8356859" y="480953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Oval 232">
                  <a:extLst>
                    <a:ext uri="{FF2B5EF4-FFF2-40B4-BE49-F238E27FC236}">
                      <a16:creationId xmlns:a16="http://schemas.microsoft.com/office/drawing/2014/main" id="{D9FF2600-4785-4E6D-B6B6-E8F6F0107B64}"/>
                    </a:ext>
                  </a:extLst>
                </p:cNvPr>
                <p:cNvSpPr/>
                <p:nvPr/>
              </p:nvSpPr>
              <p:spPr>
                <a:xfrm>
                  <a:off x="7612691" y="456123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4" name="Oval 233">
                  <a:extLst>
                    <a:ext uri="{FF2B5EF4-FFF2-40B4-BE49-F238E27FC236}">
                      <a16:creationId xmlns:a16="http://schemas.microsoft.com/office/drawing/2014/main" id="{8D6187EC-61CB-4389-AAC7-05F997C37E9D}"/>
                    </a:ext>
                  </a:extLst>
                </p:cNvPr>
                <p:cNvSpPr/>
                <p:nvPr/>
              </p:nvSpPr>
              <p:spPr>
                <a:xfrm>
                  <a:off x="7061912" y="261175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5" name="Oval 234">
                  <a:extLst>
                    <a:ext uri="{FF2B5EF4-FFF2-40B4-BE49-F238E27FC236}">
                      <a16:creationId xmlns:a16="http://schemas.microsoft.com/office/drawing/2014/main" id="{0CC304C0-B2DB-41A9-AFD2-860D5F4CE144}"/>
                    </a:ext>
                  </a:extLst>
                </p:cNvPr>
                <p:cNvSpPr/>
                <p:nvPr/>
              </p:nvSpPr>
              <p:spPr>
                <a:xfrm>
                  <a:off x="7504033" y="263594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6" name="Oval 235">
                  <a:extLst>
                    <a:ext uri="{FF2B5EF4-FFF2-40B4-BE49-F238E27FC236}">
                      <a16:creationId xmlns:a16="http://schemas.microsoft.com/office/drawing/2014/main" id="{AE59E90C-0370-432B-82A7-F7663D1CEBDF}"/>
                    </a:ext>
                  </a:extLst>
                </p:cNvPr>
                <p:cNvSpPr/>
                <p:nvPr/>
              </p:nvSpPr>
              <p:spPr>
                <a:xfrm>
                  <a:off x="8168361" y="284466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7" name="Oval 236">
                  <a:extLst>
                    <a:ext uri="{FF2B5EF4-FFF2-40B4-BE49-F238E27FC236}">
                      <a16:creationId xmlns:a16="http://schemas.microsoft.com/office/drawing/2014/main" id="{8AD2EB26-66EF-40FA-BB13-B0C9FB15C62B}"/>
                    </a:ext>
                  </a:extLst>
                </p:cNvPr>
                <p:cNvSpPr/>
                <p:nvPr/>
              </p:nvSpPr>
              <p:spPr>
                <a:xfrm>
                  <a:off x="8428747" y="275365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8" name="Oval 237">
                  <a:extLst>
                    <a:ext uri="{FF2B5EF4-FFF2-40B4-BE49-F238E27FC236}">
                      <a16:creationId xmlns:a16="http://schemas.microsoft.com/office/drawing/2014/main" id="{0D19D473-57DE-43A2-A115-F0B69026885C}"/>
                    </a:ext>
                  </a:extLst>
                </p:cNvPr>
                <p:cNvSpPr/>
                <p:nvPr/>
              </p:nvSpPr>
              <p:spPr>
                <a:xfrm>
                  <a:off x="8908775" y="278541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9" name="Oval 238">
                  <a:extLst>
                    <a:ext uri="{FF2B5EF4-FFF2-40B4-BE49-F238E27FC236}">
                      <a16:creationId xmlns:a16="http://schemas.microsoft.com/office/drawing/2014/main" id="{7AD23867-3B76-41C7-92DE-E778690BDC89}"/>
                    </a:ext>
                  </a:extLst>
                </p:cNvPr>
                <p:cNvSpPr/>
                <p:nvPr/>
              </p:nvSpPr>
              <p:spPr>
                <a:xfrm>
                  <a:off x="8621090" y="466437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0" name="Oval 239">
                  <a:extLst>
                    <a:ext uri="{FF2B5EF4-FFF2-40B4-BE49-F238E27FC236}">
                      <a16:creationId xmlns:a16="http://schemas.microsoft.com/office/drawing/2014/main" id="{5B841908-7364-46A1-92D4-7CF3DAB9859F}"/>
                    </a:ext>
                  </a:extLst>
                </p:cNvPr>
                <p:cNvSpPr/>
                <p:nvPr/>
              </p:nvSpPr>
              <p:spPr>
                <a:xfrm>
                  <a:off x="6782017" y="362496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1" name="Oval 240">
                  <a:extLst>
                    <a:ext uri="{FF2B5EF4-FFF2-40B4-BE49-F238E27FC236}">
                      <a16:creationId xmlns:a16="http://schemas.microsoft.com/office/drawing/2014/main" id="{F6639D6E-6B40-4BA5-83C0-E0A399959AAD}"/>
                    </a:ext>
                  </a:extLst>
                </p:cNvPr>
                <p:cNvSpPr/>
                <p:nvPr/>
              </p:nvSpPr>
              <p:spPr>
                <a:xfrm>
                  <a:off x="7339826" y="360501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2" name="Oval 241">
                  <a:extLst>
                    <a:ext uri="{FF2B5EF4-FFF2-40B4-BE49-F238E27FC236}">
                      <a16:creationId xmlns:a16="http://schemas.microsoft.com/office/drawing/2014/main" id="{D17FC796-8A1C-4482-973D-50644D8C9AE4}"/>
                    </a:ext>
                  </a:extLst>
                </p:cNvPr>
                <p:cNvSpPr/>
                <p:nvPr/>
              </p:nvSpPr>
              <p:spPr>
                <a:xfrm>
                  <a:off x="8509576" y="303471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3" name="Oval 242">
                  <a:extLst>
                    <a:ext uri="{FF2B5EF4-FFF2-40B4-BE49-F238E27FC236}">
                      <a16:creationId xmlns:a16="http://schemas.microsoft.com/office/drawing/2014/main" id="{D8E7A15D-000B-4106-BD5F-A6FC0093E127}"/>
                    </a:ext>
                  </a:extLst>
                </p:cNvPr>
                <p:cNvSpPr/>
                <p:nvPr/>
              </p:nvSpPr>
              <p:spPr>
                <a:xfrm>
                  <a:off x="8686135" y="328038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4" name="Oval 243">
                  <a:extLst>
                    <a:ext uri="{FF2B5EF4-FFF2-40B4-BE49-F238E27FC236}">
                      <a16:creationId xmlns:a16="http://schemas.microsoft.com/office/drawing/2014/main" id="{94EF507C-DA11-4BD9-93CE-0D681BE139B9}"/>
                    </a:ext>
                  </a:extLst>
                </p:cNvPr>
                <p:cNvSpPr/>
                <p:nvPr/>
              </p:nvSpPr>
              <p:spPr>
                <a:xfrm>
                  <a:off x="7188404" y="424211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5" name="Oval 244">
                  <a:extLst>
                    <a:ext uri="{FF2B5EF4-FFF2-40B4-BE49-F238E27FC236}">
                      <a16:creationId xmlns:a16="http://schemas.microsoft.com/office/drawing/2014/main" id="{D843BECF-963F-4A1C-8571-531560055375}"/>
                    </a:ext>
                  </a:extLst>
                </p:cNvPr>
                <p:cNvSpPr/>
                <p:nvPr/>
              </p:nvSpPr>
              <p:spPr>
                <a:xfrm>
                  <a:off x="6793421" y="428908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6" name="Oval 245">
                  <a:extLst>
                    <a:ext uri="{FF2B5EF4-FFF2-40B4-BE49-F238E27FC236}">
                      <a16:creationId xmlns:a16="http://schemas.microsoft.com/office/drawing/2014/main" id="{217F5097-28E0-445C-9315-E45ED44C13BD}"/>
                    </a:ext>
                  </a:extLst>
                </p:cNvPr>
                <p:cNvSpPr/>
                <p:nvPr/>
              </p:nvSpPr>
              <p:spPr>
                <a:xfrm>
                  <a:off x="7854575" y="450611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7" name="Oval 246">
                  <a:extLst>
                    <a:ext uri="{FF2B5EF4-FFF2-40B4-BE49-F238E27FC236}">
                      <a16:creationId xmlns:a16="http://schemas.microsoft.com/office/drawing/2014/main" id="{39D538F8-D14A-4B00-846D-19AAA8D28AEA}"/>
                    </a:ext>
                  </a:extLst>
                </p:cNvPr>
                <p:cNvSpPr/>
                <p:nvPr/>
              </p:nvSpPr>
              <p:spPr>
                <a:xfrm>
                  <a:off x="7776208" y="481677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8" name="Oval 247">
                  <a:extLst>
                    <a:ext uri="{FF2B5EF4-FFF2-40B4-BE49-F238E27FC236}">
                      <a16:creationId xmlns:a16="http://schemas.microsoft.com/office/drawing/2014/main" id="{B0ED8757-B59D-4A13-9F16-23892B30FFB7}"/>
                    </a:ext>
                  </a:extLst>
                </p:cNvPr>
                <p:cNvSpPr/>
                <p:nvPr/>
              </p:nvSpPr>
              <p:spPr>
                <a:xfrm>
                  <a:off x="7354304" y="475765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9" name="Oval 248">
                  <a:extLst>
                    <a:ext uri="{FF2B5EF4-FFF2-40B4-BE49-F238E27FC236}">
                      <a16:creationId xmlns:a16="http://schemas.microsoft.com/office/drawing/2014/main" id="{87419DB1-8DED-4434-847E-EF98A731934C}"/>
                    </a:ext>
                  </a:extLst>
                </p:cNvPr>
                <p:cNvSpPr/>
                <p:nvPr/>
              </p:nvSpPr>
              <p:spPr>
                <a:xfrm>
                  <a:off x="7840342" y="269157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0" name="Oval 249">
                  <a:extLst>
                    <a:ext uri="{FF2B5EF4-FFF2-40B4-BE49-F238E27FC236}">
                      <a16:creationId xmlns:a16="http://schemas.microsoft.com/office/drawing/2014/main" id="{B7713814-A247-40C9-BC10-8997FDC131D2}"/>
                    </a:ext>
                  </a:extLst>
                </p:cNvPr>
                <p:cNvSpPr/>
                <p:nvPr/>
              </p:nvSpPr>
              <p:spPr>
                <a:xfrm>
                  <a:off x="7690306" y="335632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1" name="Oval 250">
                  <a:extLst>
                    <a:ext uri="{FF2B5EF4-FFF2-40B4-BE49-F238E27FC236}">
                      <a16:creationId xmlns:a16="http://schemas.microsoft.com/office/drawing/2014/main" id="{0DFE4590-2D0B-4AD7-96DE-0BF6E9C4ADCE}"/>
                    </a:ext>
                  </a:extLst>
                </p:cNvPr>
                <p:cNvSpPr/>
                <p:nvPr/>
              </p:nvSpPr>
              <p:spPr>
                <a:xfrm>
                  <a:off x="8950525" y="3964634"/>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2" name="Oval 251">
                  <a:extLst>
                    <a:ext uri="{FF2B5EF4-FFF2-40B4-BE49-F238E27FC236}">
                      <a16:creationId xmlns:a16="http://schemas.microsoft.com/office/drawing/2014/main" id="{0C9544C2-0244-490D-BE3C-1739A87FC437}"/>
                    </a:ext>
                  </a:extLst>
                </p:cNvPr>
                <p:cNvSpPr/>
                <p:nvPr/>
              </p:nvSpPr>
              <p:spPr>
                <a:xfrm>
                  <a:off x="8407468" y="357680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3" name="Oval 252">
                  <a:extLst>
                    <a:ext uri="{FF2B5EF4-FFF2-40B4-BE49-F238E27FC236}">
                      <a16:creationId xmlns:a16="http://schemas.microsoft.com/office/drawing/2014/main" id="{E84352A3-18E6-41F8-856E-7766100F3C19}"/>
                    </a:ext>
                  </a:extLst>
                </p:cNvPr>
                <p:cNvSpPr/>
                <p:nvPr/>
              </p:nvSpPr>
              <p:spPr>
                <a:xfrm>
                  <a:off x="8172444" y="459411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4" name="Oval 253">
                  <a:extLst>
                    <a:ext uri="{FF2B5EF4-FFF2-40B4-BE49-F238E27FC236}">
                      <a16:creationId xmlns:a16="http://schemas.microsoft.com/office/drawing/2014/main" id="{23185D55-B423-4394-8A6E-EFD6B25D8995}"/>
                    </a:ext>
                  </a:extLst>
                </p:cNvPr>
                <p:cNvSpPr/>
                <p:nvPr/>
              </p:nvSpPr>
              <p:spPr>
                <a:xfrm>
                  <a:off x="7442245" y="425169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5" name="Oval 254">
                  <a:extLst>
                    <a:ext uri="{FF2B5EF4-FFF2-40B4-BE49-F238E27FC236}">
                      <a16:creationId xmlns:a16="http://schemas.microsoft.com/office/drawing/2014/main" id="{9367E87A-718B-4ACB-8D9F-3004A6BFA62C}"/>
                    </a:ext>
                  </a:extLst>
                </p:cNvPr>
                <p:cNvSpPr/>
                <p:nvPr/>
              </p:nvSpPr>
              <p:spPr>
                <a:xfrm>
                  <a:off x="6752722" y="278755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Oval 255">
                  <a:extLst>
                    <a:ext uri="{FF2B5EF4-FFF2-40B4-BE49-F238E27FC236}">
                      <a16:creationId xmlns:a16="http://schemas.microsoft.com/office/drawing/2014/main" id="{E9F79D12-505A-42DF-8E68-22D9A29861C7}"/>
                    </a:ext>
                  </a:extLst>
                </p:cNvPr>
                <p:cNvSpPr/>
                <p:nvPr/>
              </p:nvSpPr>
              <p:spPr>
                <a:xfrm>
                  <a:off x="6745892" y="323844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Oval 256">
                  <a:extLst>
                    <a:ext uri="{FF2B5EF4-FFF2-40B4-BE49-F238E27FC236}">
                      <a16:creationId xmlns:a16="http://schemas.microsoft.com/office/drawing/2014/main" id="{03065DAD-8501-4D63-ACB6-3C1F540DBA8C}"/>
                    </a:ext>
                  </a:extLst>
                </p:cNvPr>
                <p:cNvSpPr/>
                <p:nvPr/>
              </p:nvSpPr>
              <p:spPr>
                <a:xfrm>
                  <a:off x="8374169" y="4200983"/>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8" name="Oval 257">
                  <a:extLst>
                    <a:ext uri="{FF2B5EF4-FFF2-40B4-BE49-F238E27FC236}">
                      <a16:creationId xmlns:a16="http://schemas.microsoft.com/office/drawing/2014/main" id="{77041EF2-CD34-42E9-9177-AADB8BDF181E}"/>
                    </a:ext>
                  </a:extLst>
                </p:cNvPr>
                <p:cNvSpPr/>
                <p:nvPr/>
              </p:nvSpPr>
              <p:spPr>
                <a:xfrm>
                  <a:off x="8141390" y="324466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9" name="Oval 258">
                  <a:extLst>
                    <a:ext uri="{FF2B5EF4-FFF2-40B4-BE49-F238E27FC236}">
                      <a16:creationId xmlns:a16="http://schemas.microsoft.com/office/drawing/2014/main" id="{B1559B0D-9008-4CE6-BCB4-1DEDE0B8C5C7}"/>
                    </a:ext>
                  </a:extLst>
                </p:cNvPr>
                <p:cNvSpPr/>
                <p:nvPr/>
              </p:nvSpPr>
              <p:spPr>
                <a:xfrm>
                  <a:off x="7627613" y="293947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0" name="Oval 259">
                  <a:extLst>
                    <a:ext uri="{FF2B5EF4-FFF2-40B4-BE49-F238E27FC236}">
                      <a16:creationId xmlns:a16="http://schemas.microsoft.com/office/drawing/2014/main" id="{EE158393-F650-43E9-A383-78C2CAF11E39}"/>
                    </a:ext>
                  </a:extLst>
                </p:cNvPr>
                <p:cNvSpPr/>
                <p:nvPr/>
              </p:nvSpPr>
              <p:spPr>
                <a:xfrm>
                  <a:off x="7918727" y="386584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1" name="Oval 260">
                  <a:extLst>
                    <a:ext uri="{FF2B5EF4-FFF2-40B4-BE49-F238E27FC236}">
                      <a16:creationId xmlns:a16="http://schemas.microsoft.com/office/drawing/2014/main" id="{90E477C9-B6DF-4CAD-98A7-750B87B35566}"/>
                    </a:ext>
                  </a:extLst>
                </p:cNvPr>
                <p:cNvSpPr/>
                <p:nvPr/>
              </p:nvSpPr>
              <p:spPr>
                <a:xfrm>
                  <a:off x="7155057" y="319290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2" name="Oval 261">
                  <a:extLst>
                    <a:ext uri="{FF2B5EF4-FFF2-40B4-BE49-F238E27FC236}">
                      <a16:creationId xmlns:a16="http://schemas.microsoft.com/office/drawing/2014/main" id="{5BC27EEB-98A7-4276-B0D3-9CCCDBD3C70D}"/>
                    </a:ext>
                  </a:extLst>
                </p:cNvPr>
                <p:cNvSpPr/>
                <p:nvPr/>
              </p:nvSpPr>
              <p:spPr>
                <a:xfrm>
                  <a:off x="8962015" y="4558642"/>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3" name="Oval 262">
                  <a:extLst>
                    <a:ext uri="{FF2B5EF4-FFF2-40B4-BE49-F238E27FC236}">
                      <a16:creationId xmlns:a16="http://schemas.microsoft.com/office/drawing/2014/main" id="{C82DB2C5-ED3F-4BE6-A540-E67277BD2200}"/>
                    </a:ext>
                  </a:extLst>
                </p:cNvPr>
                <p:cNvSpPr/>
                <p:nvPr/>
              </p:nvSpPr>
              <p:spPr>
                <a:xfrm>
                  <a:off x="8692170" y="4077718"/>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Oval 263">
                  <a:extLst>
                    <a:ext uri="{FF2B5EF4-FFF2-40B4-BE49-F238E27FC236}">
                      <a16:creationId xmlns:a16="http://schemas.microsoft.com/office/drawing/2014/main" id="{412B55D5-02DB-49A9-9DEC-4E96DB4C2334}"/>
                    </a:ext>
                  </a:extLst>
                </p:cNvPr>
                <p:cNvSpPr/>
                <p:nvPr/>
              </p:nvSpPr>
              <p:spPr>
                <a:xfrm>
                  <a:off x="8932331" y="347108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5" name="Oval 264">
                  <a:extLst>
                    <a:ext uri="{FF2B5EF4-FFF2-40B4-BE49-F238E27FC236}">
                      <a16:creationId xmlns:a16="http://schemas.microsoft.com/office/drawing/2014/main" id="{967E1C90-AE75-4DBB-85C3-995F7F97EC69}"/>
                    </a:ext>
                  </a:extLst>
                </p:cNvPr>
                <p:cNvSpPr/>
                <p:nvPr/>
              </p:nvSpPr>
              <p:spPr>
                <a:xfrm>
                  <a:off x="8978403" y="311805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6" name="Oval 265">
                  <a:extLst>
                    <a:ext uri="{FF2B5EF4-FFF2-40B4-BE49-F238E27FC236}">
                      <a16:creationId xmlns:a16="http://schemas.microsoft.com/office/drawing/2014/main" id="{B7CCAA37-CE07-4B4A-948D-C17D8C1B78E9}"/>
                    </a:ext>
                  </a:extLst>
                </p:cNvPr>
                <p:cNvSpPr/>
                <p:nvPr/>
              </p:nvSpPr>
              <p:spPr>
                <a:xfrm>
                  <a:off x="8165776" y="2652327"/>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7" name="Oval 266">
                  <a:extLst>
                    <a:ext uri="{FF2B5EF4-FFF2-40B4-BE49-F238E27FC236}">
                      <a16:creationId xmlns:a16="http://schemas.microsoft.com/office/drawing/2014/main" id="{7BB1EEE3-EA34-4449-854A-3F9F15917245}"/>
                    </a:ext>
                  </a:extLst>
                </p:cNvPr>
                <p:cNvSpPr/>
                <p:nvPr/>
              </p:nvSpPr>
              <p:spPr>
                <a:xfrm>
                  <a:off x="7261512" y="2876386"/>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8" name="Oval 267">
                  <a:extLst>
                    <a:ext uri="{FF2B5EF4-FFF2-40B4-BE49-F238E27FC236}">
                      <a16:creationId xmlns:a16="http://schemas.microsoft.com/office/drawing/2014/main" id="{06E485EF-A13A-485C-9A9D-B13208014FA0}"/>
                    </a:ext>
                  </a:extLst>
                </p:cNvPr>
                <p:cNvSpPr/>
                <p:nvPr/>
              </p:nvSpPr>
              <p:spPr>
                <a:xfrm>
                  <a:off x="8435924" y="4450225"/>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9" name="Oval 268">
                  <a:extLst>
                    <a:ext uri="{FF2B5EF4-FFF2-40B4-BE49-F238E27FC236}">
                      <a16:creationId xmlns:a16="http://schemas.microsoft.com/office/drawing/2014/main" id="{72BA21B8-11EF-48DA-A07A-8E59521A8622}"/>
                    </a:ext>
                  </a:extLst>
                </p:cNvPr>
                <p:cNvSpPr/>
                <p:nvPr/>
              </p:nvSpPr>
              <p:spPr>
                <a:xfrm>
                  <a:off x="6811108" y="4605331"/>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0" name="Oval 269">
                  <a:extLst>
                    <a:ext uri="{FF2B5EF4-FFF2-40B4-BE49-F238E27FC236}">
                      <a16:creationId xmlns:a16="http://schemas.microsoft.com/office/drawing/2014/main" id="{0D9F59C2-D36B-40A0-B44F-6BE3F182401C}"/>
                    </a:ext>
                  </a:extLst>
                </p:cNvPr>
                <p:cNvSpPr/>
                <p:nvPr/>
              </p:nvSpPr>
              <p:spPr>
                <a:xfrm>
                  <a:off x="7543146" y="3912040"/>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1" name="Oval 270">
                  <a:extLst>
                    <a:ext uri="{FF2B5EF4-FFF2-40B4-BE49-F238E27FC236}">
                      <a16:creationId xmlns:a16="http://schemas.microsoft.com/office/drawing/2014/main" id="{D4890E53-B730-4451-949A-A219D2F3DB74}"/>
                    </a:ext>
                  </a:extLst>
                </p:cNvPr>
                <p:cNvSpPr/>
                <p:nvPr/>
              </p:nvSpPr>
              <p:spPr>
                <a:xfrm>
                  <a:off x="8680414" y="2658629"/>
                  <a:ext cx="341676" cy="3165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2" name="Oval 271">
                  <a:extLst>
                    <a:ext uri="{FF2B5EF4-FFF2-40B4-BE49-F238E27FC236}">
                      <a16:creationId xmlns:a16="http://schemas.microsoft.com/office/drawing/2014/main" id="{7FCA6A1A-1D4F-4E94-82F7-D8B8B2799826}"/>
                    </a:ext>
                  </a:extLst>
                </p:cNvPr>
                <p:cNvSpPr/>
                <p:nvPr/>
              </p:nvSpPr>
              <p:spPr>
                <a:xfrm>
                  <a:off x="8892559" y="4305695"/>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3" name="Oval 272">
                  <a:extLst>
                    <a:ext uri="{FF2B5EF4-FFF2-40B4-BE49-F238E27FC236}">
                      <a16:creationId xmlns:a16="http://schemas.microsoft.com/office/drawing/2014/main" id="{F07534BE-7525-44FF-BBE9-0039E672746A}"/>
                    </a:ext>
                  </a:extLst>
                </p:cNvPr>
                <p:cNvSpPr/>
                <p:nvPr/>
              </p:nvSpPr>
              <p:spPr>
                <a:xfrm>
                  <a:off x="8573152" y="3315035"/>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4" name="Oval 273">
                  <a:extLst>
                    <a:ext uri="{FF2B5EF4-FFF2-40B4-BE49-F238E27FC236}">
                      <a16:creationId xmlns:a16="http://schemas.microsoft.com/office/drawing/2014/main" id="{AA2472A7-E9AC-4F9E-9360-FC50F71CBAFE}"/>
                    </a:ext>
                  </a:extLst>
                </p:cNvPr>
                <p:cNvSpPr/>
                <p:nvPr/>
              </p:nvSpPr>
              <p:spPr>
                <a:xfrm>
                  <a:off x="7404671" y="3660023"/>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5" name="Oval 274">
                  <a:extLst>
                    <a:ext uri="{FF2B5EF4-FFF2-40B4-BE49-F238E27FC236}">
                      <a16:creationId xmlns:a16="http://schemas.microsoft.com/office/drawing/2014/main" id="{4C9B80E0-C383-4405-B2C8-760A29CCBE86}"/>
                    </a:ext>
                  </a:extLst>
                </p:cNvPr>
                <p:cNvSpPr/>
                <p:nvPr/>
              </p:nvSpPr>
              <p:spPr>
                <a:xfrm>
                  <a:off x="6937022" y="4091385"/>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6" name="Oval 275">
                  <a:extLst>
                    <a:ext uri="{FF2B5EF4-FFF2-40B4-BE49-F238E27FC236}">
                      <a16:creationId xmlns:a16="http://schemas.microsoft.com/office/drawing/2014/main" id="{67BB3620-BC91-4E67-B247-423D4737D6FA}"/>
                    </a:ext>
                  </a:extLst>
                </p:cNvPr>
                <p:cNvSpPr/>
                <p:nvPr/>
              </p:nvSpPr>
              <p:spPr>
                <a:xfrm>
                  <a:off x="7181567" y="2981541"/>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7" name="Oval 276">
                  <a:extLst>
                    <a:ext uri="{FF2B5EF4-FFF2-40B4-BE49-F238E27FC236}">
                      <a16:creationId xmlns:a16="http://schemas.microsoft.com/office/drawing/2014/main" id="{191FF483-B7BB-4772-B35C-1DC16DC38EF1}"/>
                    </a:ext>
                  </a:extLst>
                </p:cNvPr>
                <p:cNvSpPr/>
                <p:nvPr/>
              </p:nvSpPr>
              <p:spPr>
                <a:xfrm>
                  <a:off x="8114925" y="3997950"/>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8" name="Oval 277">
                  <a:extLst>
                    <a:ext uri="{FF2B5EF4-FFF2-40B4-BE49-F238E27FC236}">
                      <a16:creationId xmlns:a16="http://schemas.microsoft.com/office/drawing/2014/main" id="{6C15C839-C8CF-4593-86AB-7706B3395054}"/>
                    </a:ext>
                  </a:extLst>
                </p:cNvPr>
                <p:cNvSpPr/>
                <p:nvPr/>
              </p:nvSpPr>
              <p:spPr>
                <a:xfrm>
                  <a:off x="7970552" y="2947036"/>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9" name="Oval 278">
                  <a:extLst>
                    <a:ext uri="{FF2B5EF4-FFF2-40B4-BE49-F238E27FC236}">
                      <a16:creationId xmlns:a16="http://schemas.microsoft.com/office/drawing/2014/main" id="{C9DE31DA-B749-4DDA-A4AD-18A3D4211822}"/>
                    </a:ext>
                  </a:extLst>
                </p:cNvPr>
                <p:cNvSpPr/>
                <p:nvPr/>
              </p:nvSpPr>
              <p:spPr>
                <a:xfrm>
                  <a:off x="7584250" y="4423452"/>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0" name="Oval 279">
                  <a:extLst>
                    <a:ext uri="{FF2B5EF4-FFF2-40B4-BE49-F238E27FC236}">
                      <a16:creationId xmlns:a16="http://schemas.microsoft.com/office/drawing/2014/main" id="{ECA85B51-86C7-42AE-A0D7-0726B310D3AB}"/>
                    </a:ext>
                  </a:extLst>
                </p:cNvPr>
                <p:cNvSpPr/>
                <p:nvPr/>
              </p:nvSpPr>
              <p:spPr>
                <a:xfrm>
                  <a:off x="8287403" y="4580863"/>
                  <a:ext cx="341676" cy="316523"/>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09" name="TextBox 408">
                <a:extLst>
                  <a:ext uri="{FF2B5EF4-FFF2-40B4-BE49-F238E27FC236}">
                    <a16:creationId xmlns:a16="http://schemas.microsoft.com/office/drawing/2014/main" id="{8D02EF82-9B08-4FB3-86F9-7E080A57CE06}"/>
                  </a:ext>
                </a:extLst>
              </p:cNvPr>
              <p:cNvSpPr txBox="1"/>
              <p:nvPr/>
            </p:nvSpPr>
            <p:spPr>
              <a:xfrm>
                <a:off x="2947580" y="704919"/>
                <a:ext cx="2231701" cy="400110"/>
              </a:xfrm>
              <a:prstGeom prst="rect">
                <a:avLst/>
              </a:prstGeom>
              <a:noFill/>
            </p:spPr>
            <p:txBody>
              <a:bodyPr wrap="none" rtlCol="0">
                <a:spAutoFit/>
              </a:bodyPr>
              <a:lstStyle/>
              <a:p>
                <a:r>
                  <a:rPr lang="en-US" sz="2000" dirty="0">
                    <a:latin typeface="Century Gothic" panose="020B0502020202020204" pitchFamily="34" charset="0"/>
                  </a:rPr>
                  <a:t>Before dissolving</a:t>
                </a:r>
              </a:p>
            </p:txBody>
          </p:sp>
          <p:sp>
            <p:nvSpPr>
              <p:cNvPr id="410" name="TextBox 409">
                <a:extLst>
                  <a:ext uri="{FF2B5EF4-FFF2-40B4-BE49-F238E27FC236}">
                    <a16:creationId xmlns:a16="http://schemas.microsoft.com/office/drawing/2014/main" id="{BCC0AE96-36C4-47A7-B7F5-8BDB0D9A459B}"/>
                  </a:ext>
                </a:extLst>
              </p:cNvPr>
              <p:cNvSpPr txBox="1"/>
              <p:nvPr/>
            </p:nvSpPr>
            <p:spPr>
              <a:xfrm>
                <a:off x="5871656" y="715082"/>
                <a:ext cx="2024913" cy="400110"/>
              </a:xfrm>
              <a:prstGeom prst="rect">
                <a:avLst/>
              </a:prstGeom>
              <a:noFill/>
            </p:spPr>
            <p:txBody>
              <a:bodyPr wrap="none" rtlCol="0">
                <a:spAutoFit/>
              </a:bodyPr>
              <a:lstStyle/>
              <a:p>
                <a:r>
                  <a:rPr lang="en-US" sz="2000" dirty="0">
                    <a:latin typeface="Century Gothic" panose="020B0502020202020204" pitchFamily="34" charset="0"/>
                  </a:rPr>
                  <a:t>After dissolving</a:t>
                </a:r>
              </a:p>
            </p:txBody>
          </p:sp>
        </p:grpSp>
        <p:grpSp>
          <p:nvGrpSpPr>
            <p:cNvPr id="411" name="Group 410">
              <a:extLst>
                <a:ext uri="{FF2B5EF4-FFF2-40B4-BE49-F238E27FC236}">
                  <a16:creationId xmlns:a16="http://schemas.microsoft.com/office/drawing/2014/main" id="{59010AFD-48AC-49BE-9DC8-DD05BA8DF586}"/>
                </a:ext>
              </a:extLst>
            </p:cNvPr>
            <p:cNvGrpSpPr/>
            <p:nvPr/>
          </p:nvGrpSpPr>
          <p:grpSpPr>
            <a:xfrm>
              <a:off x="5124828" y="1918331"/>
              <a:ext cx="939185" cy="786386"/>
              <a:chOff x="5100320" y="2718547"/>
              <a:chExt cx="1276782" cy="1069057"/>
            </a:xfrm>
          </p:grpSpPr>
          <p:sp>
            <p:nvSpPr>
              <p:cNvPr id="412" name="Arrow: Right 411">
                <a:extLst>
                  <a:ext uri="{FF2B5EF4-FFF2-40B4-BE49-F238E27FC236}">
                    <a16:creationId xmlns:a16="http://schemas.microsoft.com/office/drawing/2014/main" id="{1022F01E-4370-4562-9A8D-687C33713EF2}"/>
                  </a:ext>
                </a:extLst>
              </p:cNvPr>
              <p:cNvSpPr/>
              <p:nvPr/>
            </p:nvSpPr>
            <p:spPr>
              <a:xfrm>
                <a:off x="5100320" y="3292100"/>
                <a:ext cx="1276782" cy="4955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3" name="TextBox 412">
                <a:extLst>
                  <a:ext uri="{FF2B5EF4-FFF2-40B4-BE49-F238E27FC236}">
                    <a16:creationId xmlns:a16="http://schemas.microsoft.com/office/drawing/2014/main" id="{D9A01522-E79F-4DE7-BF35-A470DBF190F0}"/>
                  </a:ext>
                </a:extLst>
              </p:cNvPr>
              <p:cNvSpPr txBox="1"/>
              <p:nvPr/>
            </p:nvSpPr>
            <p:spPr>
              <a:xfrm>
                <a:off x="5291593" y="2718547"/>
                <a:ext cx="717398" cy="543932"/>
              </a:xfrm>
              <a:prstGeom prst="rect">
                <a:avLst/>
              </a:prstGeom>
              <a:noFill/>
            </p:spPr>
            <p:txBody>
              <a:bodyPr wrap="none" rtlCol="0">
                <a:spAutoFit/>
              </a:bodyPr>
              <a:lstStyle/>
              <a:p>
                <a:r>
                  <a:rPr lang="en-US" sz="2000" dirty="0">
                    <a:latin typeface="Century Gothic" panose="020B0502020202020204" pitchFamily="34" charset="0"/>
                  </a:rPr>
                  <a:t>Stir</a:t>
                </a:r>
              </a:p>
            </p:txBody>
          </p:sp>
        </p:grpSp>
      </p:grpSp>
      <p:grpSp>
        <p:nvGrpSpPr>
          <p:cNvPr id="11" name="Group 10">
            <a:extLst>
              <a:ext uri="{FF2B5EF4-FFF2-40B4-BE49-F238E27FC236}">
                <a16:creationId xmlns:a16="http://schemas.microsoft.com/office/drawing/2014/main" id="{F8C6ABAC-2C98-4DEB-BE0B-CE21FE1EB95D}"/>
              </a:ext>
            </a:extLst>
          </p:cNvPr>
          <p:cNvGrpSpPr/>
          <p:nvPr/>
        </p:nvGrpSpPr>
        <p:grpSpPr>
          <a:xfrm>
            <a:off x="2954215" y="4021589"/>
            <a:ext cx="5361736" cy="2929057"/>
            <a:chOff x="438215" y="3530582"/>
            <a:chExt cx="5361736" cy="2929057"/>
          </a:xfrm>
        </p:grpSpPr>
        <p:grpSp>
          <p:nvGrpSpPr>
            <p:cNvPr id="286" name="Group 285">
              <a:extLst>
                <a:ext uri="{FF2B5EF4-FFF2-40B4-BE49-F238E27FC236}">
                  <a16:creationId xmlns:a16="http://schemas.microsoft.com/office/drawing/2014/main" id="{AD1D0A54-E556-4ADF-8061-C29914D28651}"/>
                </a:ext>
              </a:extLst>
            </p:cNvPr>
            <p:cNvGrpSpPr/>
            <p:nvPr/>
          </p:nvGrpSpPr>
          <p:grpSpPr>
            <a:xfrm>
              <a:off x="438215" y="3782629"/>
              <a:ext cx="2414215" cy="2677010"/>
              <a:chOff x="678738" y="3975482"/>
              <a:chExt cx="2169969" cy="2499805"/>
            </a:xfrm>
          </p:grpSpPr>
          <p:pic>
            <p:nvPicPr>
              <p:cNvPr id="287" name="Picture 286" descr="A picture containing text, vessel, device, jar&#10;&#10;Description automatically generated">
                <a:extLst>
                  <a:ext uri="{FF2B5EF4-FFF2-40B4-BE49-F238E27FC236}">
                    <a16:creationId xmlns:a16="http://schemas.microsoft.com/office/drawing/2014/main" id="{DD587DD0-B322-4CB6-A1D1-E196D15449AF}"/>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678738" y="3975482"/>
                <a:ext cx="2169969" cy="2499805"/>
              </a:xfrm>
              <a:prstGeom prst="rect">
                <a:avLst/>
              </a:prstGeom>
            </p:spPr>
          </p:pic>
          <p:sp>
            <p:nvSpPr>
              <p:cNvPr id="288" name="Rectangle 287">
                <a:extLst>
                  <a:ext uri="{FF2B5EF4-FFF2-40B4-BE49-F238E27FC236}">
                    <a16:creationId xmlns:a16="http://schemas.microsoft.com/office/drawing/2014/main" id="{F3E21783-51AC-4A4B-9EFF-714045B76873}"/>
                  </a:ext>
                </a:extLst>
              </p:cNvPr>
              <p:cNvSpPr/>
              <p:nvPr/>
            </p:nvSpPr>
            <p:spPr>
              <a:xfrm>
                <a:off x="1165845" y="4571998"/>
                <a:ext cx="1195754" cy="1582615"/>
              </a:xfrm>
              <a:prstGeom prst="rect">
                <a:avLst/>
              </a:prstGeom>
              <a:solidFill>
                <a:srgbClr val="FBFBFB"/>
              </a:solidFill>
              <a:ln>
                <a:solidFill>
                  <a:srgbClr val="FBFBF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89" name="Group 288">
                <a:extLst>
                  <a:ext uri="{FF2B5EF4-FFF2-40B4-BE49-F238E27FC236}">
                    <a16:creationId xmlns:a16="http://schemas.microsoft.com/office/drawing/2014/main" id="{F00BB779-6CC6-4626-9764-05A56A4DCA76}"/>
                  </a:ext>
                </a:extLst>
              </p:cNvPr>
              <p:cNvGrpSpPr/>
              <p:nvPr/>
            </p:nvGrpSpPr>
            <p:grpSpPr>
              <a:xfrm>
                <a:off x="1160584" y="5650269"/>
                <a:ext cx="574886" cy="461665"/>
                <a:chOff x="2854114" y="4195700"/>
                <a:chExt cx="1039238" cy="922534"/>
              </a:xfrm>
              <a:solidFill>
                <a:schemeClr val="accent1"/>
              </a:solidFill>
            </p:grpSpPr>
            <p:sp>
              <p:nvSpPr>
                <p:cNvPr id="340" name="Oval 339">
                  <a:extLst>
                    <a:ext uri="{FF2B5EF4-FFF2-40B4-BE49-F238E27FC236}">
                      <a16:creationId xmlns:a16="http://schemas.microsoft.com/office/drawing/2014/main" id="{B0932A00-662D-4955-BDB4-2A9515F9DB44}"/>
                    </a:ext>
                  </a:extLst>
                </p:cNvPr>
                <p:cNvSpPr/>
                <p:nvPr/>
              </p:nvSpPr>
              <p:spPr>
                <a:xfrm>
                  <a:off x="2854114" y="4208525"/>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1" name="Oval 340">
                  <a:extLst>
                    <a:ext uri="{FF2B5EF4-FFF2-40B4-BE49-F238E27FC236}">
                      <a16:creationId xmlns:a16="http://schemas.microsoft.com/office/drawing/2014/main" id="{EF59EFBE-8A36-4761-AB3D-52492BDC5FB7}"/>
                    </a:ext>
                  </a:extLst>
                </p:cNvPr>
                <p:cNvSpPr/>
                <p:nvPr/>
              </p:nvSpPr>
              <p:spPr>
                <a:xfrm>
                  <a:off x="3536102" y="4201771"/>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2" name="Oval 341">
                  <a:extLst>
                    <a:ext uri="{FF2B5EF4-FFF2-40B4-BE49-F238E27FC236}">
                      <a16:creationId xmlns:a16="http://schemas.microsoft.com/office/drawing/2014/main" id="{69782735-C134-497B-AC0E-957DB89A605E}"/>
                    </a:ext>
                  </a:extLst>
                </p:cNvPr>
                <p:cNvSpPr/>
                <p:nvPr/>
              </p:nvSpPr>
              <p:spPr>
                <a:xfrm>
                  <a:off x="3195039" y="4195700"/>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3" name="Oval 342">
                  <a:extLst>
                    <a:ext uri="{FF2B5EF4-FFF2-40B4-BE49-F238E27FC236}">
                      <a16:creationId xmlns:a16="http://schemas.microsoft.com/office/drawing/2014/main" id="{DDF2D992-9643-4C0B-87D3-C798A81D2B91}"/>
                    </a:ext>
                  </a:extLst>
                </p:cNvPr>
                <p:cNvSpPr/>
                <p:nvPr/>
              </p:nvSpPr>
              <p:spPr>
                <a:xfrm>
                  <a:off x="2883532" y="4502881"/>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4" name="Oval 343">
                  <a:extLst>
                    <a:ext uri="{FF2B5EF4-FFF2-40B4-BE49-F238E27FC236}">
                      <a16:creationId xmlns:a16="http://schemas.microsoft.com/office/drawing/2014/main" id="{1ECD8BF7-708B-459F-9927-5B62089EE654}"/>
                    </a:ext>
                  </a:extLst>
                </p:cNvPr>
                <p:cNvSpPr/>
                <p:nvPr/>
              </p:nvSpPr>
              <p:spPr>
                <a:xfrm>
                  <a:off x="3199713" y="4502043"/>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5" name="Oval 344">
                  <a:extLst>
                    <a:ext uri="{FF2B5EF4-FFF2-40B4-BE49-F238E27FC236}">
                      <a16:creationId xmlns:a16="http://schemas.microsoft.com/office/drawing/2014/main" id="{7827E80E-1D6C-4392-8F5A-3F16CDB6B7F2}"/>
                    </a:ext>
                  </a:extLst>
                </p:cNvPr>
                <p:cNvSpPr/>
                <p:nvPr/>
              </p:nvSpPr>
              <p:spPr>
                <a:xfrm>
                  <a:off x="3551676" y="4499392"/>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6" name="Oval 345">
                  <a:extLst>
                    <a:ext uri="{FF2B5EF4-FFF2-40B4-BE49-F238E27FC236}">
                      <a16:creationId xmlns:a16="http://schemas.microsoft.com/office/drawing/2014/main" id="{6D621A9A-7B55-4592-8485-CBE400314D59}"/>
                    </a:ext>
                  </a:extLst>
                </p:cNvPr>
                <p:cNvSpPr/>
                <p:nvPr/>
              </p:nvSpPr>
              <p:spPr>
                <a:xfrm>
                  <a:off x="2863611" y="4801711"/>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7" name="Oval 346">
                  <a:extLst>
                    <a:ext uri="{FF2B5EF4-FFF2-40B4-BE49-F238E27FC236}">
                      <a16:creationId xmlns:a16="http://schemas.microsoft.com/office/drawing/2014/main" id="{B650DBFE-80C0-4125-9F9B-5DAD8D39BEDA}"/>
                    </a:ext>
                  </a:extLst>
                </p:cNvPr>
                <p:cNvSpPr/>
                <p:nvPr/>
              </p:nvSpPr>
              <p:spPr>
                <a:xfrm>
                  <a:off x="3199045" y="4800873"/>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8" name="Oval 347">
                  <a:extLst>
                    <a:ext uri="{FF2B5EF4-FFF2-40B4-BE49-F238E27FC236}">
                      <a16:creationId xmlns:a16="http://schemas.microsoft.com/office/drawing/2014/main" id="{77C45595-60BB-411F-8C60-3092DEC43CEE}"/>
                    </a:ext>
                  </a:extLst>
                </p:cNvPr>
                <p:cNvSpPr/>
                <p:nvPr/>
              </p:nvSpPr>
              <p:spPr>
                <a:xfrm>
                  <a:off x="3549640" y="4799664"/>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0" name="Group 289">
                <a:extLst>
                  <a:ext uri="{FF2B5EF4-FFF2-40B4-BE49-F238E27FC236}">
                    <a16:creationId xmlns:a16="http://schemas.microsoft.com/office/drawing/2014/main" id="{F3038018-AEFB-4F51-90D1-EB2B3DD870A9}"/>
                  </a:ext>
                </a:extLst>
              </p:cNvPr>
              <p:cNvGrpSpPr/>
              <p:nvPr/>
            </p:nvGrpSpPr>
            <p:grpSpPr>
              <a:xfrm>
                <a:off x="1758461" y="5765520"/>
                <a:ext cx="574886" cy="461665"/>
                <a:chOff x="2854114" y="4195700"/>
                <a:chExt cx="1039238" cy="922534"/>
              </a:xfrm>
              <a:solidFill>
                <a:schemeClr val="accent1"/>
              </a:solidFill>
            </p:grpSpPr>
            <p:sp>
              <p:nvSpPr>
                <p:cNvPr id="331" name="Oval 330">
                  <a:extLst>
                    <a:ext uri="{FF2B5EF4-FFF2-40B4-BE49-F238E27FC236}">
                      <a16:creationId xmlns:a16="http://schemas.microsoft.com/office/drawing/2014/main" id="{4CA25DBE-B104-4532-B793-CD8DE2C8C74E}"/>
                    </a:ext>
                  </a:extLst>
                </p:cNvPr>
                <p:cNvSpPr/>
                <p:nvPr/>
              </p:nvSpPr>
              <p:spPr>
                <a:xfrm>
                  <a:off x="2854114" y="4208525"/>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2" name="Oval 331">
                  <a:extLst>
                    <a:ext uri="{FF2B5EF4-FFF2-40B4-BE49-F238E27FC236}">
                      <a16:creationId xmlns:a16="http://schemas.microsoft.com/office/drawing/2014/main" id="{0E6E1421-3CA7-4443-AEB9-5D716C4B9EAD}"/>
                    </a:ext>
                  </a:extLst>
                </p:cNvPr>
                <p:cNvSpPr/>
                <p:nvPr/>
              </p:nvSpPr>
              <p:spPr>
                <a:xfrm>
                  <a:off x="3536102" y="4201771"/>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Oval 332">
                  <a:extLst>
                    <a:ext uri="{FF2B5EF4-FFF2-40B4-BE49-F238E27FC236}">
                      <a16:creationId xmlns:a16="http://schemas.microsoft.com/office/drawing/2014/main" id="{7EF68667-60F2-4A79-960D-264C58F98959}"/>
                    </a:ext>
                  </a:extLst>
                </p:cNvPr>
                <p:cNvSpPr/>
                <p:nvPr/>
              </p:nvSpPr>
              <p:spPr>
                <a:xfrm>
                  <a:off x="3195039" y="4195700"/>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4" name="Oval 333">
                  <a:extLst>
                    <a:ext uri="{FF2B5EF4-FFF2-40B4-BE49-F238E27FC236}">
                      <a16:creationId xmlns:a16="http://schemas.microsoft.com/office/drawing/2014/main" id="{AC458107-2E38-4D10-B91E-54B3EC6D2C87}"/>
                    </a:ext>
                  </a:extLst>
                </p:cNvPr>
                <p:cNvSpPr/>
                <p:nvPr/>
              </p:nvSpPr>
              <p:spPr>
                <a:xfrm>
                  <a:off x="2883532" y="4502881"/>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5" name="Oval 334">
                  <a:extLst>
                    <a:ext uri="{FF2B5EF4-FFF2-40B4-BE49-F238E27FC236}">
                      <a16:creationId xmlns:a16="http://schemas.microsoft.com/office/drawing/2014/main" id="{833CFDCE-1B60-4BBD-89DC-9E33E7B1B2A4}"/>
                    </a:ext>
                  </a:extLst>
                </p:cNvPr>
                <p:cNvSpPr/>
                <p:nvPr/>
              </p:nvSpPr>
              <p:spPr>
                <a:xfrm>
                  <a:off x="3199713" y="4502043"/>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6" name="Oval 335">
                  <a:extLst>
                    <a:ext uri="{FF2B5EF4-FFF2-40B4-BE49-F238E27FC236}">
                      <a16:creationId xmlns:a16="http://schemas.microsoft.com/office/drawing/2014/main" id="{A7ABE0F5-21C2-4A27-BA15-259609064AB3}"/>
                    </a:ext>
                  </a:extLst>
                </p:cNvPr>
                <p:cNvSpPr/>
                <p:nvPr/>
              </p:nvSpPr>
              <p:spPr>
                <a:xfrm>
                  <a:off x="3551676" y="4499392"/>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7" name="Oval 336">
                  <a:extLst>
                    <a:ext uri="{FF2B5EF4-FFF2-40B4-BE49-F238E27FC236}">
                      <a16:creationId xmlns:a16="http://schemas.microsoft.com/office/drawing/2014/main" id="{6D5E8206-70AC-4B89-BE41-B6C6E0419479}"/>
                    </a:ext>
                  </a:extLst>
                </p:cNvPr>
                <p:cNvSpPr/>
                <p:nvPr/>
              </p:nvSpPr>
              <p:spPr>
                <a:xfrm>
                  <a:off x="2863611" y="4801711"/>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 name="Oval 337">
                  <a:extLst>
                    <a:ext uri="{FF2B5EF4-FFF2-40B4-BE49-F238E27FC236}">
                      <a16:creationId xmlns:a16="http://schemas.microsoft.com/office/drawing/2014/main" id="{3A122A63-3B29-4912-B88A-8EFE6A048AE2}"/>
                    </a:ext>
                  </a:extLst>
                </p:cNvPr>
                <p:cNvSpPr/>
                <p:nvPr/>
              </p:nvSpPr>
              <p:spPr>
                <a:xfrm>
                  <a:off x="3199045" y="4800873"/>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9" name="Oval 338">
                  <a:extLst>
                    <a:ext uri="{FF2B5EF4-FFF2-40B4-BE49-F238E27FC236}">
                      <a16:creationId xmlns:a16="http://schemas.microsoft.com/office/drawing/2014/main" id="{74DB9051-A9C4-48B7-88FF-A08433B431A9}"/>
                    </a:ext>
                  </a:extLst>
                </p:cNvPr>
                <p:cNvSpPr/>
                <p:nvPr/>
              </p:nvSpPr>
              <p:spPr>
                <a:xfrm>
                  <a:off x="3549640" y="4799664"/>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1" name="Group 290">
                <a:extLst>
                  <a:ext uri="{FF2B5EF4-FFF2-40B4-BE49-F238E27FC236}">
                    <a16:creationId xmlns:a16="http://schemas.microsoft.com/office/drawing/2014/main" id="{CB5808BD-97DC-4D03-A4F7-65B5E81F5479}"/>
                  </a:ext>
                </a:extLst>
              </p:cNvPr>
              <p:cNvGrpSpPr/>
              <p:nvPr/>
            </p:nvGrpSpPr>
            <p:grpSpPr>
              <a:xfrm>
                <a:off x="1312984" y="5785084"/>
                <a:ext cx="574886" cy="461665"/>
                <a:chOff x="2854114" y="4195700"/>
                <a:chExt cx="1039238" cy="922534"/>
              </a:xfrm>
              <a:solidFill>
                <a:schemeClr val="accent1"/>
              </a:solidFill>
            </p:grpSpPr>
            <p:sp>
              <p:nvSpPr>
                <p:cNvPr id="322" name="Oval 321">
                  <a:extLst>
                    <a:ext uri="{FF2B5EF4-FFF2-40B4-BE49-F238E27FC236}">
                      <a16:creationId xmlns:a16="http://schemas.microsoft.com/office/drawing/2014/main" id="{BC7DB8BB-DD82-4A02-8659-F2F8594544C7}"/>
                    </a:ext>
                  </a:extLst>
                </p:cNvPr>
                <p:cNvSpPr/>
                <p:nvPr/>
              </p:nvSpPr>
              <p:spPr>
                <a:xfrm>
                  <a:off x="2854114" y="4208525"/>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3" name="Oval 322">
                  <a:extLst>
                    <a:ext uri="{FF2B5EF4-FFF2-40B4-BE49-F238E27FC236}">
                      <a16:creationId xmlns:a16="http://schemas.microsoft.com/office/drawing/2014/main" id="{7B963F3E-7714-4671-AA3A-20C671CB574F}"/>
                    </a:ext>
                  </a:extLst>
                </p:cNvPr>
                <p:cNvSpPr/>
                <p:nvPr/>
              </p:nvSpPr>
              <p:spPr>
                <a:xfrm>
                  <a:off x="3536102" y="4201771"/>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4" name="Oval 323">
                  <a:extLst>
                    <a:ext uri="{FF2B5EF4-FFF2-40B4-BE49-F238E27FC236}">
                      <a16:creationId xmlns:a16="http://schemas.microsoft.com/office/drawing/2014/main" id="{E755B78D-73FC-4A89-882D-6EA5D3CDB659}"/>
                    </a:ext>
                  </a:extLst>
                </p:cNvPr>
                <p:cNvSpPr/>
                <p:nvPr/>
              </p:nvSpPr>
              <p:spPr>
                <a:xfrm>
                  <a:off x="3195039" y="4195700"/>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5" name="Oval 324">
                  <a:extLst>
                    <a:ext uri="{FF2B5EF4-FFF2-40B4-BE49-F238E27FC236}">
                      <a16:creationId xmlns:a16="http://schemas.microsoft.com/office/drawing/2014/main" id="{061545D0-C9FE-46F6-B6A2-FF4A387450D1}"/>
                    </a:ext>
                  </a:extLst>
                </p:cNvPr>
                <p:cNvSpPr/>
                <p:nvPr/>
              </p:nvSpPr>
              <p:spPr>
                <a:xfrm>
                  <a:off x="2883532" y="4502881"/>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Oval 325">
                  <a:extLst>
                    <a:ext uri="{FF2B5EF4-FFF2-40B4-BE49-F238E27FC236}">
                      <a16:creationId xmlns:a16="http://schemas.microsoft.com/office/drawing/2014/main" id="{18A81D3B-0C17-42C4-9243-65067C3B93E4}"/>
                    </a:ext>
                  </a:extLst>
                </p:cNvPr>
                <p:cNvSpPr/>
                <p:nvPr/>
              </p:nvSpPr>
              <p:spPr>
                <a:xfrm>
                  <a:off x="3199713" y="4502043"/>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Oval 326">
                  <a:extLst>
                    <a:ext uri="{FF2B5EF4-FFF2-40B4-BE49-F238E27FC236}">
                      <a16:creationId xmlns:a16="http://schemas.microsoft.com/office/drawing/2014/main" id="{77ABD2D5-BCBF-4EDC-82DC-32B6A9B268FF}"/>
                    </a:ext>
                  </a:extLst>
                </p:cNvPr>
                <p:cNvSpPr/>
                <p:nvPr/>
              </p:nvSpPr>
              <p:spPr>
                <a:xfrm>
                  <a:off x="3551676" y="4499392"/>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8" name="Oval 327">
                  <a:extLst>
                    <a:ext uri="{FF2B5EF4-FFF2-40B4-BE49-F238E27FC236}">
                      <a16:creationId xmlns:a16="http://schemas.microsoft.com/office/drawing/2014/main" id="{25751E9F-7F6D-4B0E-9E58-33FF4BC57C73}"/>
                    </a:ext>
                  </a:extLst>
                </p:cNvPr>
                <p:cNvSpPr/>
                <p:nvPr/>
              </p:nvSpPr>
              <p:spPr>
                <a:xfrm>
                  <a:off x="2863611" y="4801711"/>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9" name="Oval 328">
                  <a:extLst>
                    <a:ext uri="{FF2B5EF4-FFF2-40B4-BE49-F238E27FC236}">
                      <a16:creationId xmlns:a16="http://schemas.microsoft.com/office/drawing/2014/main" id="{F17C2DEE-13AB-49A1-9123-D5646D6E91C2}"/>
                    </a:ext>
                  </a:extLst>
                </p:cNvPr>
                <p:cNvSpPr/>
                <p:nvPr/>
              </p:nvSpPr>
              <p:spPr>
                <a:xfrm>
                  <a:off x="3199045" y="4800873"/>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0" name="Oval 329">
                  <a:extLst>
                    <a:ext uri="{FF2B5EF4-FFF2-40B4-BE49-F238E27FC236}">
                      <a16:creationId xmlns:a16="http://schemas.microsoft.com/office/drawing/2014/main" id="{539C421C-EFB5-4FDD-9817-7F2A8D48F2DC}"/>
                    </a:ext>
                  </a:extLst>
                </p:cNvPr>
                <p:cNvSpPr/>
                <p:nvPr/>
              </p:nvSpPr>
              <p:spPr>
                <a:xfrm>
                  <a:off x="3549640" y="4799664"/>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2" name="Group 291">
                <a:extLst>
                  <a:ext uri="{FF2B5EF4-FFF2-40B4-BE49-F238E27FC236}">
                    <a16:creationId xmlns:a16="http://schemas.microsoft.com/office/drawing/2014/main" id="{4D00806F-98F3-4943-B007-FE191F330137}"/>
                  </a:ext>
                </a:extLst>
              </p:cNvPr>
              <p:cNvGrpSpPr/>
              <p:nvPr/>
            </p:nvGrpSpPr>
            <p:grpSpPr>
              <a:xfrm rot="1759813">
                <a:off x="1752021" y="5273153"/>
                <a:ext cx="574886" cy="461665"/>
                <a:chOff x="2854114" y="4195700"/>
                <a:chExt cx="1039238" cy="922534"/>
              </a:xfrm>
              <a:solidFill>
                <a:schemeClr val="accent1"/>
              </a:solidFill>
            </p:grpSpPr>
            <p:sp>
              <p:nvSpPr>
                <p:cNvPr id="313" name="Oval 312">
                  <a:extLst>
                    <a:ext uri="{FF2B5EF4-FFF2-40B4-BE49-F238E27FC236}">
                      <a16:creationId xmlns:a16="http://schemas.microsoft.com/office/drawing/2014/main" id="{5A6E6252-F8EC-4EDF-8158-3A63D2194395}"/>
                    </a:ext>
                  </a:extLst>
                </p:cNvPr>
                <p:cNvSpPr/>
                <p:nvPr/>
              </p:nvSpPr>
              <p:spPr>
                <a:xfrm>
                  <a:off x="2854114" y="4208525"/>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4" name="Oval 313">
                  <a:extLst>
                    <a:ext uri="{FF2B5EF4-FFF2-40B4-BE49-F238E27FC236}">
                      <a16:creationId xmlns:a16="http://schemas.microsoft.com/office/drawing/2014/main" id="{CB522DBF-2F35-492E-BAE1-6B53DB048F1D}"/>
                    </a:ext>
                  </a:extLst>
                </p:cNvPr>
                <p:cNvSpPr/>
                <p:nvPr/>
              </p:nvSpPr>
              <p:spPr>
                <a:xfrm>
                  <a:off x="3536102" y="4201771"/>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5" name="Oval 314">
                  <a:extLst>
                    <a:ext uri="{FF2B5EF4-FFF2-40B4-BE49-F238E27FC236}">
                      <a16:creationId xmlns:a16="http://schemas.microsoft.com/office/drawing/2014/main" id="{DE2157FF-12B5-4555-BAE5-D2CE4F0DF9EE}"/>
                    </a:ext>
                  </a:extLst>
                </p:cNvPr>
                <p:cNvSpPr/>
                <p:nvPr/>
              </p:nvSpPr>
              <p:spPr>
                <a:xfrm>
                  <a:off x="3195039" y="4195700"/>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6" name="Oval 315">
                  <a:extLst>
                    <a:ext uri="{FF2B5EF4-FFF2-40B4-BE49-F238E27FC236}">
                      <a16:creationId xmlns:a16="http://schemas.microsoft.com/office/drawing/2014/main" id="{98E74C6A-0ED5-4199-8FF8-5AA081CEFCE0}"/>
                    </a:ext>
                  </a:extLst>
                </p:cNvPr>
                <p:cNvSpPr/>
                <p:nvPr/>
              </p:nvSpPr>
              <p:spPr>
                <a:xfrm>
                  <a:off x="2883532" y="4502881"/>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Oval 316">
                  <a:extLst>
                    <a:ext uri="{FF2B5EF4-FFF2-40B4-BE49-F238E27FC236}">
                      <a16:creationId xmlns:a16="http://schemas.microsoft.com/office/drawing/2014/main" id="{F4B28191-60DE-4F3F-98E9-E5F3CF76227A}"/>
                    </a:ext>
                  </a:extLst>
                </p:cNvPr>
                <p:cNvSpPr/>
                <p:nvPr/>
              </p:nvSpPr>
              <p:spPr>
                <a:xfrm>
                  <a:off x="3199713" y="4502043"/>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8" name="Oval 317">
                  <a:extLst>
                    <a:ext uri="{FF2B5EF4-FFF2-40B4-BE49-F238E27FC236}">
                      <a16:creationId xmlns:a16="http://schemas.microsoft.com/office/drawing/2014/main" id="{63A0F2C5-13C6-40C6-8D1F-DA82F91D8161}"/>
                    </a:ext>
                  </a:extLst>
                </p:cNvPr>
                <p:cNvSpPr/>
                <p:nvPr/>
              </p:nvSpPr>
              <p:spPr>
                <a:xfrm>
                  <a:off x="3551676" y="4499392"/>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9" name="Oval 318">
                  <a:extLst>
                    <a:ext uri="{FF2B5EF4-FFF2-40B4-BE49-F238E27FC236}">
                      <a16:creationId xmlns:a16="http://schemas.microsoft.com/office/drawing/2014/main" id="{31C1069D-4ECC-4A13-8100-F1E734159D92}"/>
                    </a:ext>
                  </a:extLst>
                </p:cNvPr>
                <p:cNvSpPr/>
                <p:nvPr/>
              </p:nvSpPr>
              <p:spPr>
                <a:xfrm>
                  <a:off x="2863611" y="4801711"/>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0" name="Oval 319">
                  <a:extLst>
                    <a:ext uri="{FF2B5EF4-FFF2-40B4-BE49-F238E27FC236}">
                      <a16:creationId xmlns:a16="http://schemas.microsoft.com/office/drawing/2014/main" id="{E3B2CD60-0180-49DA-A3AB-B058E566D845}"/>
                    </a:ext>
                  </a:extLst>
                </p:cNvPr>
                <p:cNvSpPr/>
                <p:nvPr/>
              </p:nvSpPr>
              <p:spPr>
                <a:xfrm>
                  <a:off x="3199045" y="4800873"/>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1" name="Oval 320">
                  <a:extLst>
                    <a:ext uri="{FF2B5EF4-FFF2-40B4-BE49-F238E27FC236}">
                      <a16:creationId xmlns:a16="http://schemas.microsoft.com/office/drawing/2014/main" id="{28FE6B2D-A6ED-4BD8-8D65-953CDB710D26}"/>
                    </a:ext>
                  </a:extLst>
                </p:cNvPr>
                <p:cNvSpPr/>
                <p:nvPr/>
              </p:nvSpPr>
              <p:spPr>
                <a:xfrm>
                  <a:off x="3549640" y="4799664"/>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3" name="Group 292">
                <a:extLst>
                  <a:ext uri="{FF2B5EF4-FFF2-40B4-BE49-F238E27FC236}">
                    <a16:creationId xmlns:a16="http://schemas.microsoft.com/office/drawing/2014/main" id="{8576E6C5-CB5D-4EC3-A664-B0C595221A0B}"/>
                  </a:ext>
                </a:extLst>
              </p:cNvPr>
              <p:cNvGrpSpPr/>
              <p:nvPr/>
            </p:nvGrpSpPr>
            <p:grpSpPr>
              <a:xfrm rot="1759813">
                <a:off x="1112611" y="5202812"/>
                <a:ext cx="574886" cy="461665"/>
                <a:chOff x="2854114" y="4195700"/>
                <a:chExt cx="1039238" cy="922534"/>
              </a:xfrm>
              <a:solidFill>
                <a:schemeClr val="accent1"/>
              </a:solidFill>
            </p:grpSpPr>
            <p:sp>
              <p:nvSpPr>
                <p:cNvPr id="304" name="Oval 303">
                  <a:extLst>
                    <a:ext uri="{FF2B5EF4-FFF2-40B4-BE49-F238E27FC236}">
                      <a16:creationId xmlns:a16="http://schemas.microsoft.com/office/drawing/2014/main" id="{5104539E-8C68-4524-B5A8-C5A394AE61B8}"/>
                    </a:ext>
                  </a:extLst>
                </p:cNvPr>
                <p:cNvSpPr/>
                <p:nvPr/>
              </p:nvSpPr>
              <p:spPr>
                <a:xfrm>
                  <a:off x="2854114" y="4208525"/>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5" name="Oval 304">
                  <a:extLst>
                    <a:ext uri="{FF2B5EF4-FFF2-40B4-BE49-F238E27FC236}">
                      <a16:creationId xmlns:a16="http://schemas.microsoft.com/office/drawing/2014/main" id="{7AE21DD1-C56C-43EF-990A-0CC9A9808324}"/>
                    </a:ext>
                  </a:extLst>
                </p:cNvPr>
                <p:cNvSpPr/>
                <p:nvPr/>
              </p:nvSpPr>
              <p:spPr>
                <a:xfrm>
                  <a:off x="3536102" y="4201771"/>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Oval 305">
                  <a:extLst>
                    <a:ext uri="{FF2B5EF4-FFF2-40B4-BE49-F238E27FC236}">
                      <a16:creationId xmlns:a16="http://schemas.microsoft.com/office/drawing/2014/main" id="{1811A992-112E-4587-B6C8-B227301B77B7}"/>
                    </a:ext>
                  </a:extLst>
                </p:cNvPr>
                <p:cNvSpPr/>
                <p:nvPr/>
              </p:nvSpPr>
              <p:spPr>
                <a:xfrm>
                  <a:off x="3195039" y="4195700"/>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 name="Oval 306">
                  <a:extLst>
                    <a:ext uri="{FF2B5EF4-FFF2-40B4-BE49-F238E27FC236}">
                      <a16:creationId xmlns:a16="http://schemas.microsoft.com/office/drawing/2014/main" id="{16E732EB-4AC5-425B-A901-2A09FD0FB449}"/>
                    </a:ext>
                  </a:extLst>
                </p:cNvPr>
                <p:cNvSpPr/>
                <p:nvPr/>
              </p:nvSpPr>
              <p:spPr>
                <a:xfrm>
                  <a:off x="2883532" y="4502881"/>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 name="Oval 307">
                  <a:extLst>
                    <a:ext uri="{FF2B5EF4-FFF2-40B4-BE49-F238E27FC236}">
                      <a16:creationId xmlns:a16="http://schemas.microsoft.com/office/drawing/2014/main" id="{9AC04853-FC12-4BC7-884E-6C86551F40AC}"/>
                    </a:ext>
                  </a:extLst>
                </p:cNvPr>
                <p:cNvSpPr/>
                <p:nvPr/>
              </p:nvSpPr>
              <p:spPr>
                <a:xfrm>
                  <a:off x="3199713" y="4502043"/>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9" name="Oval 308">
                  <a:extLst>
                    <a:ext uri="{FF2B5EF4-FFF2-40B4-BE49-F238E27FC236}">
                      <a16:creationId xmlns:a16="http://schemas.microsoft.com/office/drawing/2014/main" id="{125D04A5-FBEA-490E-ADBB-615F5C8F9B9A}"/>
                    </a:ext>
                  </a:extLst>
                </p:cNvPr>
                <p:cNvSpPr/>
                <p:nvPr/>
              </p:nvSpPr>
              <p:spPr>
                <a:xfrm>
                  <a:off x="3551676" y="4499392"/>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0" name="Oval 309">
                  <a:extLst>
                    <a:ext uri="{FF2B5EF4-FFF2-40B4-BE49-F238E27FC236}">
                      <a16:creationId xmlns:a16="http://schemas.microsoft.com/office/drawing/2014/main" id="{A9BE5A5C-96CC-47AF-99BA-DEF283F6C42A}"/>
                    </a:ext>
                  </a:extLst>
                </p:cNvPr>
                <p:cNvSpPr/>
                <p:nvPr/>
              </p:nvSpPr>
              <p:spPr>
                <a:xfrm>
                  <a:off x="2863611" y="4801711"/>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 name="Oval 310">
                  <a:extLst>
                    <a:ext uri="{FF2B5EF4-FFF2-40B4-BE49-F238E27FC236}">
                      <a16:creationId xmlns:a16="http://schemas.microsoft.com/office/drawing/2014/main" id="{0EEF88FF-FA7E-4A05-A19E-611E98123613}"/>
                    </a:ext>
                  </a:extLst>
                </p:cNvPr>
                <p:cNvSpPr/>
                <p:nvPr/>
              </p:nvSpPr>
              <p:spPr>
                <a:xfrm>
                  <a:off x="3199045" y="4800873"/>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2" name="Oval 311">
                  <a:extLst>
                    <a:ext uri="{FF2B5EF4-FFF2-40B4-BE49-F238E27FC236}">
                      <a16:creationId xmlns:a16="http://schemas.microsoft.com/office/drawing/2014/main" id="{1BBD1904-26C4-45DB-9511-7885A78FD784}"/>
                    </a:ext>
                  </a:extLst>
                </p:cNvPr>
                <p:cNvSpPr/>
                <p:nvPr/>
              </p:nvSpPr>
              <p:spPr>
                <a:xfrm>
                  <a:off x="3549640" y="4799664"/>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94" name="Group 293">
                <a:extLst>
                  <a:ext uri="{FF2B5EF4-FFF2-40B4-BE49-F238E27FC236}">
                    <a16:creationId xmlns:a16="http://schemas.microsoft.com/office/drawing/2014/main" id="{C8BCC3A7-7230-4FDA-A009-5C3627651432}"/>
                  </a:ext>
                </a:extLst>
              </p:cNvPr>
              <p:cNvGrpSpPr/>
              <p:nvPr/>
            </p:nvGrpSpPr>
            <p:grpSpPr>
              <a:xfrm>
                <a:off x="1476279" y="4763719"/>
                <a:ext cx="574886" cy="461665"/>
                <a:chOff x="2854114" y="4195700"/>
                <a:chExt cx="1039238" cy="922534"/>
              </a:xfrm>
              <a:solidFill>
                <a:schemeClr val="accent1"/>
              </a:solidFill>
            </p:grpSpPr>
            <p:sp>
              <p:nvSpPr>
                <p:cNvPr id="295" name="Oval 294">
                  <a:extLst>
                    <a:ext uri="{FF2B5EF4-FFF2-40B4-BE49-F238E27FC236}">
                      <a16:creationId xmlns:a16="http://schemas.microsoft.com/office/drawing/2014/main" id="{282DCB35-FD5E-4436-8CF5-FD86BFEFF24A}"/>
                    </a:ext>
                  </a:extLst>
                </p:cNvPr>
                <p:cNvSpPr/>
                <p:nvPr/>
              </p:nvSpPr>
              <p:spPr>
                <a:xfrm>
                  <a:off x="2854114" y="4208525"/>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6" name="Oval 295">
                  <a:extLst>
                    <a:ext uri="{FF2B5EF4-FFF2-40B4-BE49-F238E27FC236}">
                      <a16:creationId xmlns:a16="http://schemas.microsoft.com/office/drawing/2014/main" id="{F821F839-1DB5-4D69-BAA0-AF10917C7740}"/>
                    </a:ext>
                  </a:extLst>
                </p:cNvPr>
                <p:cNvSpPr/>
                <p:nvPr/>
              </p:nvSpPr>
              <p:spPr>
                <a:xfrm>
                  <a:off x="3536102" y="4201771"/>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7" name="Oval 296">
                  <a:extLst>
                    <a:ext uri="{FF2B5EF4-FFF2-40B4-BE49-F238E27FC236}">
                      <a16:creationId xmlns:a16="http://schemas.microsoft.com/office/drawing/2014/main" id="{43A2794F-538F-4404-9902-DA2E3F723EB3}"/>
                    </a:ext>
                  </a:extLst>
                </p:cNvPr>
                <p:cNvSpPr/>
                <p:nvPr/>
              </p:nvSpPr>
              <p:spPr>
                <a:xfrm>
                  <a:off x="3195039" y="4195700"/>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8" name="Oval 297">
                  <a:extLst>
                    <a:ext uri="{FF2B5EF4-FFF2-40B4-BE49-F238E27FC236}">
                      <a16:creationId xmlns:a16="http://schemas.microsoft.com/office/drawing/2014/main" id="{F9F79A7F-238E-41AB-835B-C8445F02F4D9}"/>
                    </a:ext>
                  </a:extLst>
                </p:cNvPr>
                <p:cNvSpPr/>
                <p:nvPr/>
              </p:nvSpPr>
              <p:spPr>
                <a:xfrm>
                  <a:off x="2883532" y="4502881"/>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9" name="Oval 298">
                  <a:extLst>
                    <a:ext uri="{FF2B5EF4-FFF2-40B4-BE49-F238E27FC236}">
                      <a16:creationId xmlns:a16="http://schemas.microsoft.com/office/drawing/2014/main" id="{F73B3B9C-3DE8-4D53-A8CA-59E201A377B0}"/>
                    </a:ext>
                  </a:extLst>
                </p:cNvPr>
                <p:cNvSpPr/>
                <p:nvPr/>
              </p:nvSpPr>
              <p:spPr>
                <a:xfrm>
                  <a:off x="3199713" y="4502043"/>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0" name="Oval 299">
                  <a:extLst>
                    <a:ext uri="{FF2B5EF4-FFF2-40B4-BE49-F238E27FC236}">
                      <a16:creationId xmlns:a16="http://schemas.microsoft.com/office/drawing/2014/main" id="{C09D639F-E06D-4DB2-86FA-BB0325C2E5BC}"/>
                    </a:ext>
                  </a:extLst>
                </p:cNvPr>
                <p:cNvSpPr/>
                <p:nvPr/>
              </p:nvSpPr>
              <p:spPr>
                <a:xfrm>
                  <a:off x="3551676" y="4499392"/>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1" name="Oval 300">
                  <a:extLst>
                    <a:ext uri="{FF2B5EF4-FFF2-40B4-BE49-F238E27FC236}">
                      <a16:creationId xmlns:a16="http://schemas.microsoft.com/office/drawing/2014/main" id="{3AE4B2C1-2FA3-48D7-A710-701338770A68}"/>
                    </a:ext>
                  </a:extLst>
                </p:cNvPr>
                <p:cNvSpPr/>
                <p:nvPr/>
              </p:nvSpPr>
              <p:spPr>
                <a:xfrm>
                  <a:off x="2863611" y="4801711"/>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2" name="Oval 301">
                  <a:extLst>
                    <a:ext uri="{FF2B5EF4-FFF2-40B4-BE49-F238E27FC236}">
                      <a16:creationId xmlns:a16="http://schemas.microsoft.com/office/drawing/2014/main" id="{394DFC66-A2BA-48AF-A753-BFDACBAFF46E}"/>
                    </a:ext>
                  </a:extLst>
                </p:cNvPr>
                <p:cNvSpPr/>
                <p:nvPr/>
              </p:nvSpPr>
              <p:spPr>
                <a:xfrm>
                  <a:off x="3199045" y="4800873"/>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3" name="Oval 302">
                  <a:extLst>
                    <a:ext uri="{FF2B5EF4-FFF2-40B4-BE49-F238E27FC236}">
                      <a16:creationId xmlns:a16="http://schemas.microsoft.com/office/drawing/2014/main" id="{2A2646BF-6B66-4EB0-8B6C-3125C1B2CC99}"/>
                    </a:ext>
                  </a:extLst>
                </p:cNvPr>
                <p:cNvSpPr/>
                <p:nvPr/>
              </p:nvSpPr>
              <p:spPr>
                <a:xfrm>
                  <a:off x="3549640" y="4799664"/>
                  <a:ext cx="341676" cy="316523"/>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10" name="Group 9">
              <a:extLst>
                <a:ext uri="{FF2B5EF4-FFF2-40B4-BE49-F238E27FC236}">
                  <a16:creationId xmlns:a16="http://schemas.microsoft.com/office/drawing/2014/main" id="{BEB08132-38C0-4565-B50F-C1F5406719DB}"/>
                </a:ext>
              </a:extLst>
            </p:cNvPr>
            <p:cNvGrpSpPr/>
            <p:nvPr/>
          </p:nvGrpSpPr>
          <p:grpSpPr>
            <a:xfrm>
              <a:off x="3232597" y="3731641"/>
              <a:ext cx="2567354" cy="2598520"/>
              <a:chOff x="3232597" y="3731641"/>
              <a:chExt cx="2567354" cy="2598520"/>
            </a:xfrm>
          </p:grpSpPr>
          <p:grpSp>
            <p:nvGrpSpPr>
              <p:cNvPr id="349" name="Group 348">
                <a:extLst>
                  <a:ext uri="{FF2B5EF4-FFF2-40B4-BE49-F238E27FC236}">
                    <a16:creationId xmlns:a16="http://schemas.microsoft.com/office/drawing/2014/main" id="{650068AA-71C2-4CBD-828B-92FEBFC58D7F}"/>
                  </a:ext>
                </a:extLst>
              </p:cNvPr>
              <p:cNvGrpSpPr/>
              <p:nvPr/>
            </p:nvGrpSpPr>
            <p:grpSpPr>
              <a:xfrm>
                <a:off x="3232597" y="3731641"/>
                <a:ext cx="2567354" cy="2598520"/>
                <a:chOff x="215412" y="1248508"/>
                <a:chExt cx="4762500" cy="5486400"/>
              </a:xfrm>
            </p:grpSpPr>
            <p:pic>
              <p:nvPicPr>
                <p:cNvPr id="350" name="Picture 349" descr="A picture containing text, vessel, device, jar&#10;&#10;Description automatically generated">
                  <a:extLst>
                    <a:ext uri="{FF2B5EF4-FFF2-40B4-BE49-F238E27FC236}">
                      <a16:creationId xmlns:a16="http://schemas.microsoft.com/office/drawing/2014/main" id="{4E914A91-CF76-4897-8AA3-7F8F32B11719}"/>
                    </a:ext>
                  </a:extLst>
                </p:cNvPr>
                <p:cNvPicPr>
                  <a:picLocks noChangeAspect="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a:ext>
                  </a:extLst>
                </a:blip>
                <a:stretch>
                  <a:fillRect/>
                </a:stretch>
              </p:blipFill>
              <p:spPr>
                <a:xfrm>
                  <a:off x="215412" y="1248508"/>
                  <a:ext cx="4762500" cy="5486400"/>
                </a:xfrm>
                <a:prstGeom prst="rect">
                  <a:avLst/>
                </a:prstGeom>
              </p:spPr>
            </p:pic>
            <p:sp>
              <p:nvSpPr>
                <p:cNvPr id="351" name="Rectangle 350">
                  <a:extLst>
                    <a:ext uri="{FF2B5EF4-FFF2-40B4-BE49-F238E27FC236}">
                      <a16:creationId xmlns:a16="http://schemas.microsoft.com/office/drawing/2014/main" id="{8DD62A4F-64F6-4DC6-AA2E-65C89C9841A2}"/>
                    </a:ext>
                  </a:extLst>
                </p:cNvPr>
                <p:cNvSpPr/>
                <p:nvPr/>
              </p:nvSpPr>
              <p:spPr>
                <a:xfrm>
                  <a:off x="1371600" y="2321169"/>
                  <a:ext cx="2356338" cy="3376246"/>
                </a:xfrm>
                <a:prstGeom prst="rect">
                  <a:avLst/>
                </a:prstGeom>
                <a:solidFill>
                  <a:srgbClr val="F9F9F8"/>
                </a:solidFill>
                <a:ln>
                  <a:solidFill>
                    <a:srgbClr val="FBFAF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 name="Group 8">
                <a:extLst>
                  <a:ext uri="{FF2B5EF4-FFF2-40B4-BE49-F238E27FC236}">
                    <a16:creationId xmlns:a16="http://schemas.microsoft.com/office/drawing/2014/main" id="{592854A5-5263-4365-BA15-CE673BF10A0D}"/>
                  </a:ext>
                </a:extLst>
              </p:cNvPr>
              <p:cNvGrpSpPr/>
              <p:nvPr/>
            </p:nvGrpSpPr>
            <p:grpSpPr>
              <a:xfrm>
                <a:off x="3656495" y="4542787"/>
                <a:ext cx="1679693" cy="1546120"/>
                <a:chOff x="3656495" y="4542787"/>
                <a:chExt cx="1679693" cy="1546120"/>
              </a:xfrm>
            </p:grpSpPr>
            <p:sp>
              <p:nvSpPr>
                <p:cNvPr id="352" name="Oval 351">
                  <a:extLst>
                    <a:ext uri="{FF2B5EF4-FFF2-40B4-BE49-F238E27FC236}">
                      <a16:creationId xmlns:a16="http://schemas.microsoft.com/office/drawing/2014/main" id="{1046A188-4BF7-4B84-A919-9EBA5BCA3A83}"/>
                    </a:ext>
                  </a:extLst>
                </p:cNvPr>
                <p:cNvSpPr/>
                <p:nvPr/>
              </p:nvSpPr>
              <p:spPr>
                <a:xfrm>
                  <a:off x="3811438" y="4782288"/>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3" name="Oval 352">
                  <a:extLst>
                    <a:ext uri="{FF2B5EF4-FFF2-40B4-BE49-F238E27FC236}">
                      <a16:creationId xmlns:a16="http://schemas.microsoft.com/office/drawing/2014/main" id="{8FB9C833-9BED-4714-BE0D-90F22C983455}"/>
                    </a:ext>
                  </a:extLst>
                </p:cNvPr>
                <p:cNvSpPr/>
                <p:nvPr/>
              </p:nvSpPr>
              <p:spPr>
                <a:xfrm>
                  <a:off x="4103488" y="4892390"/>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4" name="Oval 353">
                  <a:extLst>
                    <a:ext uri="{FF2B5EF4-FFF2-40B4-BE49-F238E27FC236}">
                      <a16:creationId xmlns:a16="http://schemas.microsoft.com/office/drawing/2014/main" id="{0AE633CC-67B1-4AB2-B70D-3D2D553B6909}"/>
                    </a:ext>
                  </a:extLst>
                </p:cNvPr>
                <p:cNvSpPr/>
                <p:nvPr/>
              </p:nvSpPr>
              <p:spPr>
                <a:xfrm>
                  <a:off x="4515735" y="5087817"/>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5" name="Oval 354">
                  <a:extLst>
                    <a:ext uri="{FF2B5EF4-FFF2-40B4-BE49-F238E27FC236}">
                      <a16:creationId xmlns:a16="http://schemas.microsoft.com/office/drawing/2014/main" id="{4735BF37-F6BD-45D0-A40F-B769B5A878A3}"/>
                    </a:ext>
                  </a:extLst>
                </p:cNvPr>
                <p:cNvSpPr/>
                <p:nvPr/>
              </p:nvSpPr>
              <p:spPr>
                <a:xfrm>
                  <a:off x="4280973" y="5188902"/>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6" name="Oval 355">
                  <a:extLst>
                    <a:ext uri="{FF2B5EF4-FFF2-40B4-BE49-F238E27FC236}">
                      <a16:creationId xmlns:a16="http://schemas.microsoft.com/office/drawing/2014/main" id="{460BDCC2-C81D-4C3E-94BF-2BEC1FC8ED04}"/>
                    </a:ext>
                  </a:extLst>
                </p:cNvPr>
                <p:cNvSpPr/>
                <p:nvPr/>
              </p:nvSpPr>
              <p:spPr>
                <a:xfrm>
                  <a:off x="4689240" y="5310163"/>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7" name="Oval 356">
                  <a:extLst>
                    <a:ext uri="{FF2B5EF4-FFF2-40B4-BE49-F238E27FC236}">
                      <a16:creationId xmlns:a16="http://schemas.microsoft.com/office/drawing/2014/main" id="{EFF4BCFF-0D12-4875-BD9E-E2214780BBE8}"/>
                    </a:ext>
                  </a:extLst>
                </p:cNvPr>
                <p:cNvSpPr/>
                <p:nvPr/>
              </p:nvSpPr>
              <p:spPr>
                <a:xfrm>
                  <a:off x="3891335" y="5746605"/>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8" name="Oval 357">
                  <a:extLst>
                    <a:ext uri="{FF2B5EF4-FFF2-40B4-BE49-F238E27FC236}">
                      <a16:creationId xmlns:a16="http://schemas.microsoft.com/office/drawing/2014/main" id="{1CCB73E5-437B-4FA1-AA50-F2C0928F1BDF}"/>
                    </a:ext>
                  </a:extLst>
                </p:cNvPr>
                <p:cNvSpPr/>
                <p:nvPr/>
              </p:nvSpPr>
              <p:spPr>
                <a:xfrm>
                  <a:off x="4030696" y="5330175"/>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9" name="Oval 358">
                  <a:extLst>
                    <a:ext uri="{FF2B5EF4-FFF2-40B4-BE49-F238E27FC236}">
                      <a16:creationId xmlns:a16="http://schemas.microsoft.com/office/drawing/2014/main" id="{ECAB2B7E-F9A4-44F4-B379-B217BDB21694}"/>
                    </a:ext>
                  </a:extLst>
                </p:cNvPr>
                <p:cNvSpPr/>
                <p:nvPr/>
              </p:nvSpPr>
              <p:spPr>
                <a:xfrm>
                  <a:off x="4550388" y="5509115"/>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0" name="Oval 359">
                  <a:extLst>
                    <a:ext uri="{FF2B5EF4-FFF2-40B4-BE49-F238E27FC236}">
                      <a16:creationId xmlns:a16="http://schemas.microsoft.com/office/drawing/2014/main" id="{759147B6-3252-4A20-A27F-C59660BBBB9D}"/>
                    </a:ext>
                  </a:extLst>
                </p:cNvPr>
                <p:cNvSpPr/>
                <p:nvPr/>
              </p:nvSpPr>
              <p:spPr>
                <a:xfrm>
                  <a:off x="4945751" y="5641099"/>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1" name="Oval 360">
                  <a:extLst>
                    <a:ext uri="{FF2B5EF4-FFF2-40B4-BE49-F238E27FC236}">
                      <a16:creationId xmlns:a16="http://schemas.microsoft.com/office/drawing/2014/main" id="{718E64C2-7204-4A93-8692-2DB21E82C109}"/>
                    </a:ext>
                  </a:extLst>
                </p:cNvPr>
                <p:cNvSpPr/>
                <p:nvPr/>
              </p:nvSpPr>
              <p:spPr>
                <a:xfrm>
                  <a:off x="3867685" y="5048802"/>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2" name="Oval 361">
                  <a:extLst>
                    <a:ext uri="{FF2B5EF4-FFF2-40B4-BE49-F238E27FC236}">
                      <a16:creationId xmlns:a16="http://schemas.microsoft.com/office/drawing/2014/main" id="{8C2A4CDE-0E27-471E-AD0F-8204E678B0B0}"/>
                    </a:ext>
                  </a:extLst>
                </p:cNvPr>
                <p:cNvSpPr/>
                <p:nvPr/>
              </p:nvSpPr>
              <p:spPr>
                <a:xfrm>
                  <a:off x="4446515" y="4786710"/>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3" name="Oval 362">
                  <a:extLst>
                    <a:ext uri="{FF2B5EF4-FFF2-40B4-BE49-F238E27FC236}">
                      <a16:creationId xmlns:a16="http://schemas.microsoft.com/office/drawing/2014/main" id="{263C411E-0E4A-4E44-A5C1-50324DFDE589}"/>
                    </a:ext>
                  </a:extLst>
                </p:cNvPr>
                <p:cNvSpPr/>
                <p:nvPr/>
              </p:nvSpPr>
              <p:spPr>
                <a:xfrm>
                  <a:off x="4283431" y="5484412"/>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4" name="Oval 363">
                  <a:extLst>
                    <a:ext uri="{FF2B5EF4-FFF2-40B4-BE49-F238E27FC236}">
                      <a16:creationId xmlns:a16="http://schemas.microsoft.com/office/drawing/2014/main" id="{7B61522A-BE56-483E-849B-A9767B40D8D7}"/>
                    </a:ext>
                  </a:extLst>
                </p:cNvPr>
                <p:cNvSpPr/>
                <p:nvPr/>
              </p:nvSpPr>
              <p:spPr>
                <a:xfrm>
                  <a:off x="4762891" y="4996892"/>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5" name="Oval 364">
                  <a:extLst>
                    <a:ext uri="{FF2B5EF4-FFF2-40B4-BE49-F238E27FC236}">
                      <a16:creationId xmlns:a16="http://schemas.microsoft.com/office/drawing/2014/main" id="{954E651F-7AAD-4556-B036-2EC919B22CAC}"/>
                    </a:ext>
                  </a:extLst>
                </p:cNvPr>
                <p:cNvSpPr/>
                <p:nvPr/>
              </p:nvSpPr>
              <p:spPr>
                <a:xfrm>
                  <a:off x="3752386" y="5338333"/>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6" name="Oval 365">
                  <a:extLst>
                    <a:ext uri="{FF2B5EF4-FFF2-40B4-BE49-F238E27FC236}">
                      <a16:creationId xmlns:a16="http://schemas.microsoft.com/office/drawing/2014/main" id="{FFF43E6E-2B2C-4E18-B8AA-7A1EA82B49C8}"/>
                    </a:ext>
                  </a:extLst>
                </p:cNvPr>
                <p:cNvSpPr/>
                <p:nvPr/>
              </p:nvSpPr>
              <p:spPr>
                <a:xfrm>
                  <a:off x="4988332" y="5213989"/>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7" name="Oval 366">
                  <a:extLst>
                    <a:ext uri="{FF2B5EF4-FFF2-40B4-BE49-F238E27FC236}">
                      <a16:creationId xmlns:a16="http://schemas.microsoft.com/office/drawing/2014/main" id="{68508D8F-AA6C-4A43-A714-A7CFA6341525}"/>
                    </a:ext>
                  </a:extLst>
                </p:cNvPr>
                <p:cNvSpPr/>
                <p:nvPr/>
              </p:nvSpPr>
              <p:spPr>
                <a:xfrm>
                  <a:off x="4707674" y="5890387"/>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8" name="Oval 367">
                  <a:extLst>
                    <a:ext uri="{FF2B5EF4-FFF2-40B4-BE49-F238E27FC236}">
                      <a16:creationId xmlns:a16="http://schemas.microsoft.com/office/drawing/2014/main" id="{872ED7F9-AFA1-4C91-81BE-8DEA8A9BAF3C}"/>
                    </a:ext>
                  </a:extLst>
                </p:cNvPr>
                <p:cNvSpPr/>
                <p:nvPr/>
              </p:nvSpPr>
              <p:spPr>
                <a:xfrm>
                  <a:off x="4222094" y="5738140"/>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9" name="Oval 368">
                  <a:extLst>
                    <a:ext uri="{FF2B5EF4-FFF2-40B4-BE49-F238E27FC236}">
                      <a16:creationId xmlns:a16="http://schemas.microsoft.com/office/drawing/2014/main" id="{8116EA57-EC11-4167-BB7E-F4FB08D4E659}"/>
                    </a:ext>
                  </a:extLst>
                </p:cNvPr>
                <p:cNvSpPr/>
                <p:nvPr/>
              </p:nvSpPr>
              <p:spPr>
                <a:xfrm>
                  <a:off x="3862702" y="4542787"/>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0" name="Oval 369">
                  <a:extLst>
                    <a:ext uri="{FF2B5EF4-FFF2-40B4-BE49-F238E27FC236}">
                      <a16:creationId xmlns:a16="http://schemas.microsoft.com/office/drawing/2014/main" id="{AC3407D4-86FC-43D4-9675-9C8099C2FD02}"/>
                    </a:ext>
                  </a:extLst>
                </p:cNvPr>
                <p:cNvSpPr/>
                <p:nvPr/>
              </p:nvSpPr>
              <p:spPr>
                <a:xfrm>
                  <a:off x="4151193" y="4557624"/>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1" name="Oval 370">
                  <a:extLst>
                    <a:ext uri="{FF2B5EF4-FFF2-40B4-BE49-F238E27FC236}">
                      <a16:creationId xmlns:a16="http://schemas.microsoft.com/office/drawing/2014/main" id="{342B9EB6-523D-430C-AB4B-7CF857642ACD}"/>
                    </a:ext>
                  </a:extLst>
                </p:cNvPr>
                <p:cNvSpPr/>
                <p:nvPr/>
              </p:nvSpPr>
              <p:spPr>
                <a:xfrm>
                  <a:off x="4584676" y="4685604"/>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2" name="Oval 371">
                  <a:extLst>
                    <a:ext uri="{FF2B5EF4-FFF2-40B4-BE49-F238E27FC236}">
                      <a16:creationId xmlns:a16="http://schemas.microsoft.com/office/drawing/2014/main" id="{E01F1A4E-4D5B-4EF2-A31E-53FED7463E91}"/>
                    </a:ext>
                  </a:extLst>
                </p:cNvPr>
                <p:cNvSpPr/>
                <p:nvPr/>
              </p:nvSpPr>
              <p:spPr>
                <a:xfrm>
                  <a:off x="4754582" y="4629797"/>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3" name="Oval 372">
                  <a:extLst>
                    <a:ext uri="{FF2B5EF4-FFF2-40B4-BE49-F238E27FC236}">
                      <a16:creationId xmlns:a16="http://schemas.microsoft.com/office/drawing/2014/main" id="{C05B72B7-2A4B-4C48-8B6B-5A226CB3ACB4}"/>
                    </a:ext>
                  </a:extLst>
                </p:cNvPr>
                <p:cNvSpPr/>
                <p:nvPr/>
              </p:nvSpPr>
              <p:spPr>
                <a:xfrm>
                  <a:off x="5067807" y="4649272"/>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4" name="Oval 373">
                  <a:extLst>
                    <a:ext uri="{FF2B5EF4-FFF2-40B4-BE49-F238E27FC236}">
                      <a16:creationId xmlns:a16="http://schemas.microsoft.com/office/drawing/2014/main" id="{C6D5AD58-D5D8-4BEA-A29A-86029CBBC2B9}"/>
                    </a:ext>
                  </a:extLst>
                </p:cNvPr>
                <p:cNvSpPr/>
                <p:nvPr/>
              </p:nvSpPr>
              <p:spPr>
                <a:xfrm>
                  <a:off x="4880088" y="5801381"/>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5" name="Oval 374">
                  <a:extLst>
                    <a:ext uri="{FF2B5EF4-FFF2-40B4-BE49-F238E27FC236}">
                      <a16:creationId xmlns:a16="http://schemas.microsoft.com/office/drawing/2014/main" id="{2D245884-FE91-49AE-994D-E195BE59E851}"/>
                    </a:ext>
                  </a:extLst>
                </p:cNvPr>
                <p:cNvSpPr/>
                <p:nvPr/>
              </p:nvSpPr>
              <p:spPr>
                <a:xfrm>
                  <a:off x="3680067" y="5164052"/>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6" name="Oval 375">
                  <a:extLst>
                    <a:ext uri="{FF2B5EF4-FFF2-40B4-BE49-F238E27FC236}">
                      <a16:creationId xmlns:a16="http://schemas.microsoft.com/office/drawing/2014/main" id="{F4C70B5D-23C3-4F3B-98EC-F2157E49C9FD}"/>
                    </a:ext>
                  </a:extLst>
                </p:cNvPr>
                <p:cNvSpPr/>
                <p:nvPr/>
              </p:nvSpPr>
              <p:spPr>
                <a:xfrm>
                  <a:off x="4044045" y="5151822"/>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7" name="Oval 376">
                  <a:extLst>
                    <a:ext uri="{FF2B5EF4-FFF2-40B4-BE49-F238E27FC236}">
                      <a16:creationId xmlns:a16="http://schemas.microsoft.com/office/drawing/2014/main" id="{D4D9F5DD-BFB3-47BB-8766-5A70684C54A6}"/>
                    </a:ext>
                  </a:extLst>
                </p:cNvPr>
                <p:cNvSpPr/>
                <p:nvPr/>
              </p:nvSpPr>
              <p:spPr>
                <a:xfrm>
                  <a:off x="4807324" y="4802134"/>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8" name="Oval 377">
                  <a:extLst>
                    <a:ext uri="{FF2B5EF4-FFF2-40B4-BE49-F238E27FC236}">
                      <a16:creationId xmlns:a16="http://schemas.microsoft.com/office/drawing/2014/main" id="{52F74609-67C1-4D02-81E2-F0E924225004}"/>
                    </a:ext>
                  </a:extLst>
                </p:cNvPr>
                <p:cNvSpPr/>
                <p:nvPr/>
              </p:nvSpPr>
              <p:spPr>
                <a:xfrm>
                  <a:off x="4922531" y="4952771"/>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9" name="Oval 378">
                  <a:extLst>
                    <a:ext uri="{FF2B5EF4-FFF2-40B4-BE49-F238E27FC236}">
                      <a16:creationId xmlns:a16="http://schemas.microsoft.com/office/drawing/2014/main" id="{4C2D457D-3320-4215-AE34-0FF800A19BEE}"/>
                    </a:ext>
                  </a:extLst>
                </p:cNvPr>
                <p:cNvSpPr/>
                <p:nvPr/>
              </p:nvSpPr>
              <p:spPr>
                <a:xfrm>
                  <a:off x="3945240" y="5542469"/>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0" name="Oval 379">
                  <a:extLst>
                    <a:ext uri="{FF2B5EF4-FFF2-40B4-BE49-F238E27FC236}">
                      <a16:creationId xmlns:a16="http://schemas.microsoft.com/office/drawing/2014/main" id="{5B4958EE-06E8-497A-A26B-E3F966A064E3}"/>
                    </a:ext>
                  </a:extLst>
                </p:cNvPr>
                <p:cNvSpPr/>
                <p:nvPr/>
              </p:nvSpPr>
              <p:spPr>
                <a:xfrm>
                  <a:off x="3687508" y="5571269"/>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1" name="Oval 380">
                  <a:extLst>
                    <a:ext uri="{FF2B5EF4-FFF2-40B4-BE49-F238E27FC236}">
                      <a16:creationId xmlns:a16="http://schemas.microsoft.com/office/drawing/2014/main" id="{F8724107-84AB-4856-890D-4B514B300D57}"/>
                    </a:ext>
                  </a:extLst>
                </p:cNvPr>
                <p:cNvSpPr/>
                <p:nvPr/>
              </p:nvSpPr>
              <p:spPr>
                <a:xfrm>
                  <a:off x="4379926" y="5704341"/>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2" name="Oval 381">
                  <a:extLst>
                    <a:ext uri="{FF2B5EF4-FFF2-40B4-BE49-F238E27FC236}">
                      <a16:creationId xmlns:a16="http://schemas.microsoft.com/office/drawing/2014/main" id="{03594385-F8F3-4B19-B47A-BCB244A64F53}"/>
                    </a:ext>
                  </a:extLst>
                </p:cNvPr>
                <p:cNvSpPr/>
                <p:nvPr/>
              </p:nvSpPr>
              <p:spPr>
                <a:xfrm>
                  <a:off x="4328791" y="5894827"/>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3" name="Oval 382">
                  <a:extLst>
                    <a:ext uri="{FF2B5EF4-FFF2-40B4-BE49-F238E27FC236}">
                      <a16:creationId xmlns:a16="http://schemas.microsoft.com/office/drawing/2014/main" id="{9D2D29FF-E257-41EA-8570-3882F0E5A351}"/>
                    </a:ext>
                  </a:extLst>
                </p:cNvPr>
                <p:cNvSpPr/>
                <p:nvPr/>
              </p:nvSpPr>
              <p:spPr>
                <a:xfrm>
                  <a:off x="4053492" y="5858578"/>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4" name="Oval 383">
                  <a:extLst>
                    <a:ext uri="{FF2B5EF4-FFF2-40B4-BE49-F238E27FC236}">
                      <a16:creationId xmlns:a16="http://schemas.microsoft.com/office/drawing/2014/main" id="{1894A701-E455-42AE-9F5D-9F09BAA4D03C}"/>
                    </a:ext>
                  </a:extLst>
                </p:cNvPr>
                <p:cNvSpPr/>
                <p:nvPr/>
              </p:nvSpPr>
              <p:spPr>
                <a:xfrm>
                  <a:off x="4370639" y="4591734"/>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5" name="Oval 384">
                  <a:extLst>
                    <a:ext uri="{FF2B5EF4-FFF2-40B4-BE49-F238E27FC236}">
                      <a16:creationId xmlns:a16="http://schemas.microsoft.com/office/drawing/2014/main" id="{AD993727-9A86-4ABC-B7DC-FB48834BFA10}"/>
                    </a:ext>
                  </a:extLst>
                </p:cNvPr>
                <p:cNvSpPr/>
                <p:nvPr/>
              </p:nvSpPr>
              <p:spPr>
                <a:xfrm>
                  <a:off x="4272738" y="4999333"/>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6" name="Oval 385">
                  <a:extLst>
                    <a:ext uri="{FF2B5EF4-FFF2-40B4-BE49-F238E27FC236}">
                      <a16:creationId xmlns:a16="http://schemas.microsoft.com/office/drawing/2014/main" id="{50119322-B786-4D86-9518-CC836BCCA0D3}"/>
                    </a:ext>
                  </a:extLst>
                </p:cNvPr>
                <p:cNvSpPr/>
                <p:nvPr/>
              </p:nvSpPr>
              <p:spPr>
                <a:xfrm>
                  <a:off x="5095049" y="5372326"/>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7" name="Oval 386">
                  <a:extLst>
                    <a:ext uri="{FF2B5EF4-FFF2-40B4-BE49-F238E27FC236}">
                      <a16:creationId xmlns:a16="http://schemas.microsoft.com/office/drawing/2014/main" id="{FD9D3C30-4EAA-4100-A004-D568F3A54F9F}"/>
                    </a:ext>
                  </a:extLst>
                </p:cNvPr>
                <p:cNvSpPr/>
                <p:nvPr/>
              </p:nvSpPr>
              <p:spPr>
                <a:xfrm>
                  <a:off x="4740697" y="5134524"/>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8" name="Oval 387">
                  <a:extLst>
                    <a:ext uri="{FF2B5EF4-FFF2-40B4-BE49-F238E27FC236}">
                      <a16:creationId xmlns:a16="http://schemas.microsoft.com/office/drawing/2014/main" id="{9A171162-6B55-4E2F-981A-41C2D62F1A59}"/>
                    </a:ext>
                  </a:extLst>
                </p:cNvPr>
                <p:cNvSpPr/>
                <p:nvPr/>
              </p:nvSpPr>
              <p:spPr>
                <a:xfrm>
                  <a:off x="4587340" y="5758302"/>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9" name="Oval 388">
                  <a:extLst>
                    <a:ext uri="{FF2B5EF4-FFF2-40B4-BE49-F238E27FC236}">
                      <a16:creationId xmlns:a16="http://schemas.microsoft.com/office/drawing/2014/main" id="{B362082D-7978-4060-9CEC-14216BBBDF2C}"/>
                    </a:ext>
                  </a:extLst>
                </p:cNvPr>
                <p:cNvSpPr/>
                <p:nvPr/>
              </p:nvSpPr>
              <p:spPr>
                <a:xfrm>
                  <a:off x="4110875" y="5548343"/>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0" name="Oval 389">
                  <a:extLst>
                    <a:ext uri="{FF2B5EF4-FFF2-40B4-BE49-F238E27FC236}">
                      <a16:creationId xmlns:a16="http://schemas.microsoft.com/office/drawing/2014/main" id="{3AFACE09-D53D-4994-8F3C-CBA84292BB54}"/>
                    </a:ext>
                  </a:extLst>
                </p:cNvPr>
                <p:cNvSpPr/>
                <p:nvPr/>
              </p:nvSpPr>
              <p:spPr>
                <a:xfrm>
                  <a:off x="3660952" y="4650585"/>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1" name="Oval 390">
                  <a:extLst>
                    <a:ext uri="{FF2B5EF4-FFF2-40B4-BE49-F238E27FC236}">
                      <a16:creationId xmlns:a16="http://schemas.microsoft.com/office/drawing/2014/main" id="{FED6C65C-1C9B-415E-AB57-A3A7FC7AEE3A}"/>
                    </a:ext>
                  </a:extLst>
                </p:cNvPr>
                <p:cNvSpPr/>
                <p:nvPr/>
              </p:nvSpPr>
              <p:spPr>
                <a:xfrm>
                  <a:off x="3656495" y="4927054"/>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2" name="Oval 391">
                  <a:extLst>
                    <a:ext uri="{FF2B5EF4-FFF2-40B4-BE49-F238E27FC236}">
                      <a16:creationId xmlns:a16="http://schemas.microsoft.com/office/drawing/2014/main" id="{B471337D-BF14-49B9-8DFF-8D4461D13277}"/>
                    </a:ext>
                  </a:extLst>
                </p:cNvPr>
                <p:cNvSpPr/>
                <p:nvPr/>
              </p:nvSpPr>
              <p:spPr>
                <a:xfrm>
                  <a:off x="4718969" y="5517246"/>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 name="Oval 392">
                  <a:extLst>
                    <a:ext uri="{FF2B5EF4-FFF2-40B4-BE49-F238E27FC236}">
                      <a16:creationId xmlns:a16="http://schemas.microsoft.com/office/drawing/2014/main" id="{2C0DA02A-D91B-4FC8-A6FE-C9825ABD8626}"/>
                    </a:ext>
                  </a:extLst>
                </p:cNvPr>
                <p:cNvSpPr/>
                <p:nvPr/>
              </p:nvSpPr>
              <p:spPr>
                <a:xfrm>
                  <a:off x="4567077" y="4930865"/>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4" name="Oval 393">
                  <a:extLst>
                    <a:ext uri="{FF2B5EF4-FFF2-40B4-BE49-F238E27FC236}">
                      <a16:creationId xmlns:a16="http://schemas.microsoft.com/office/drawing/2014/main" id="{D446E08F-0801-49D9-930F-1CB08BCD4C72}"/>
                    </a:ext>
                  </a:extLst>
                </p:cNvPr>
                <p:cNvSpPr/>
                <p:nvPr/>
              </p:nvSpPr>
              <p:spPr>
                <a:xfrm>
                  <a:off x="4231830" y="4743737"/>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5" name="Oval 394">
                  <a:extLst>
                    <a:ext uri="{FF2B5EF4-FFF2-40B4-BE49-F238E27FC236}">
                      <a16:creationId xmlns:a16="http://schemas.microsoft.com/office/drawing/2014/main" id="{1CE7FF16-5353-4FA9-906C-056FEF568733}"/>
                    </a:ext>
                  </a:extLst>
                </p:cNvPr>
                <p:cNvSpPr/>
                <p:nvPr/>
              </p:nvSpPr>
              <p:spPr>
                <a:xfrm>
                  <a:off x="4421786" y="5311749"/>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 name="Oval 395">
                  <a:extLst>
                    <a:ext uri="{FF2B5EF4-FFF2-40B4-BE49-F238E27FC236}">
                      <a16:creationId xmlns:a16="http://schemas.microsoft.com/office/drawing/2014/main" id="{F0AB7E37-7789-4D3F-8DC2-333057B1414A}"/>
                    </a:ext>
                  </a:extLst>
                </p:cNvPr>
                <p:cNvSpPr/>
                <p:nvPr/>
              </p:nvSpPr>
              <p:spPr>
                <a:xfrm>
                  <a:off x="3923481" y="4899132"/>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7" name="Oval 396">
                  <a:extLst>
                    <a:ext uri="{FF2B5EF4-FFF2-40B4-BE49-F238E27FC236}">
                      <a16:creationId xmlns:a16="http://schemas.microsoft.com/office/drawing/2014/main" id="{BBD9D0FA-AED3-4231-961B-6A35A8D68420}"/>
                    </a:ext>
                  </a:extLst>
                </p:cNvPr>
                <p:cNvSpPr/>
                <p:nvPr/>
              </p:nvSpPr>
              <p:spPr>
                <a:xfrm>
                  <a:off x="5102547" y="5736550"/>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8" name="Oval 397">
                  <a:extLst>
                    <a:ext uri="{FF2B5EF4-FFF2-40B4-BE49-F238E27FC236}">
                      <a16:creationId xmlns:a16="http://schemas.microsoft.com/office/drawing/2014/main" id="{6E9BF627-D06E-4F3E-9BF3-FCF15CBCCD6F}"/>
                    </a:ext>
                  </a:extLst>
                </p:cNvPr>
                <p:cNvSpPr/>
                <p:nvPr/>
              </p:nvSpPr>
              <p:spPr>
                <a:xfrm>
                  <a:off x="4926469" y="5441665"/>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 name="Oval 398">
                  <a:extLst>
                    <a:ext uri="{FF2B5EF4-FFF2-40B4-BE49-F238E27FC236}">
                      <a16:creationId xmlns:a16="http://schemas.microsoft.com/office/drawing/2014/main" id="{FC27AC87-E3F9-47E5-B771-781D05998663}"/>
                    </a:ext>
                  </a:extLst>
                </p:cNvPr>
                <p:cNvSpPr/>
                <p:nvPr/>
              </p:nvSpPr>
              <p:spPr>
                <a:xfrm>
                  <a:off x="5083177" y="5069697"/>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0" name="Oval 399">
                  <a:extLst>
                    <a:ext uri="{FF2B5EF4-FFF2-40B4-BE49-F238E27FC236}">
                      <a16:creationId xmlns:a16="http://schemas.microsoft.com/office/drawing/2014/main" id="{A3D8A96B-FEC2-4DB3-BCE8-12DF345E5F93}"/>
                    </a:ext>
                  </a:extLst>
                </p:cNvPr>
                <p:cNvSpPr/>
                <p:nvPr/>
              </p:nvSpPr>
              <p:spPr>
                <a:xfrm>
                  <a:off x="5113240" y="4853237"/>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1" name="Oval 400">
                  <a:extLst>
                    <a:ext uri="{FF2B5EF4-FFF2-40B4-BE49-F238E27FC236}">
                      <a16:creationId xmlns:a16="http://schemas.microsoft.com/office/drawing/2014/main" id="{D7BFE85B-C684-47F0-BC30-236366B69CCA}"/>
                    </a:ext>
                  </a:extLst>
                </p:cNvPr>
                <p:cNvSpPr/>
                <p:nvPr/>
              </p:nvSpPr>
              <p:spPr>
                <a:xfrm>
                  <a:off x="4582989" y="4567667"/>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2" name="Oval 401">
                  <a:extLst>
                    <a:ext uri="{FF2B5EF4-FFF2-40B4-BE49-F238E27FC236}">
                      <a16:creationId xmlns:a16="http://schemas.microsoft.com/office/drawing/2014/main" id="{0C7CF660-0FA9-4655-9FED-4865CCB6EC42}"/>
                    </a:ext>
                  </a:extLst>
                </p:cNvPr>
                <p:cNvSpPr/>
                <p:nvPr/>
              </p:nvSpPr>
              <p:spPr>
                <a:xfrm>
                  <a:off x="3992944" y="4705052"/>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3" name="Oval 402">
                  <a:extLst>
                    <a:ext uri="{FF2B5EF4-FFF2-40B4-BE49-F238E27FC236}">
                      <a16:creationId xmlns:a16="http://schemas.microsoft.com/office/drawing/2014/main" id="{D3648C15-BF98-427A-B93D-F8BE5F32AB73}"/>
                    </a:ext>
                  </a:extLst>
                </p:cNvPr>
                <p:cNvSpPr/>
                <p:nvPr/>
              </p:nvSpPr>
              <p:spPr>
                <a:xfrm>
                  <a:off x="4759265" y="5670072"/>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4" name="Oval 403">
                  <a:extLst>
                    <a:ext uri="{FF2B5EF4-FFF2-40B4-BE49-F238E27FC236}">
                      <a16:creationId xmlns:a16="http://schemas.microsoft.com/office/drawing/2014/main" id="{F9C5222A-2E32-41FD-B191-04A4C98D2D64}"/>
                    </a:ext>
                  </a:extLst>
                </p:cNvPr>
                <p:cNvSpPr/>
                <p:nvPr/>
              </p:nvSpPr>
              <p:spPr>
                <a:xfrm>
                  <a:off x="3699049" y="5765178"/>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5" name="Oval 404">
                  <a:extLst>
                    <a:ext uri="{FF2B5EF4-FFF2-40B4-BE49-F238E27FC236}">
                      <a16:creationId xmlns:a16="http://schemas.microsoft.com/office/drawing/2014/main" id="{3C1B8645-8E0D-4DE8-9E8C-87F29682BF44}"/>
                    </a:ext>
                  </a:extLst>
                </p:cNvPr>
                <p:cNvSpPr/>
                <p:nvPr/>
              </p:nvSpPr>
              <p:spPr>
                <a:xfrm>
                  <a:off x="4176714" y="5340077"/>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6" name="Oval 405">
                  <a:extLst>
                    <a:ext uri="{FF2B5EF4-FFF2-40B4-BE49-F238E27FC236}">
                      <a16:creationId xmlns:a16="http://schemas.microsoft.com/office/drawing/2014/main" id="{E4541310-4974-44EF-AB1B-31D43946C8FC}"/>
                    </a:ext>
                  </a:extLst>
                </p:cNvPr>
                <p:cNvSpPr/>
                <p:nvPr/>
              </p:nvSpPr>
              <p:spPr>
                <a:xfrm>
                  <a:off x="4918798" y="4571531"/>
                  <a:ext cx="222948" cy="19408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414" name="Arrow: Right 413">
              <a:extLst>
                <a:ext uri="{FF2B5EF4-FFF2-40B4-BE49-F238E27FC236}">
                  <a16:creationId xmlns:a16="http://schemas.microsoft.com/office/drawing/2014/main" id="{9879B8A7-F6AC-4662-924D-A1A04F7BCC50}"/>
                </a:ext>
              </a:extLst>
            </p:cNvPr>
            <p:cNvSpPr/>
            <p:nvPr/>
          </p:nvSpPr>
          <p:spPr>
            <a:xfrm>
              <a:off x="2624650" y="5052936"/>
              <a:ext cx="939185" cy="36448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5" name="TextBox 414">
              <a:extLst>
                <a:ext uri="{FF2B5EF4-FFF2-40B4-BE49-F238E27FC236}">
                  <a16:creationId xmlns:a16="http://schemas.microsoft.com/office/drawing/2014/main" id="{F4E54B26-E23C-487C-AC30-5F41E168EE70}"/>
                </a:ext>
              </a:extLst>
            </p:cNvPr>
            <p:cNvSpPr txBox="1"/>
            <p:nvPr/>
          </p:nvSpPr>
          <p:spPr>
            <a:xfrm>
              <a:off x="2642833" y="4691691"/>
              <a:ext cx="787395" cy="400110"/>
            </a:xfrm>
            <a:prstGeom prst="rect">
              <a:avLst/>
            </a:prstGeom>
            <a:noFill/>
          </p:spPr>
          <p:txBody>
            <a:bodyPr wrap="none" rtlCol="0">
              <a:spAutoFit/>
            </a:bodyPr>
            <a:lstStyle/>
            <a:p>
              <a:r>
                <a:rPr lang="en-US" sz="2000" dirty="0">
                  <a:latin typeface="Century Gothic" panose="020B0502020202020204" pitchFamily="34" charset="0"/>
                </a:rPr>
                <a:t>Heat</a:t>
              </a:r>
            </a:p>
          </p:txBody>
        </p:sp>
        <p:sp>
          <p:nvSpPr>
            <p:cNvPr id="416" name="TextBox 415">
              <a:extLst>
                <a:ext uri="{FF2B5EF4-FFF2-40B4-BE49-F238E27FC236}">
                  <a16:creationId xmlns:a16="http://schemas.microsoft.com/office/drawing/2014/main" id="{03CFB57C-C2CC-4E91-889F-C8386A68E4B7}"/>
                </a:ext>
              </a:extLst>
            </p:cNvPr>
            <p:cNvSpPr txBox="1"/>
            <p:nvPr/>
          </p:nvSpPr>
          <p:spPr>
            <a:xfrm>
              <a:off x="899625" y="3601908"/>
              <a:ext cx="1409360" cy="400110"/>
            </a:xfrm>
            <a:prstGeom prst="rect">
              <a:avLst/>
            </a:prstGeom>
            <a:noFill/>
          </p:spPr>
          <p:txBody>
            <a:bodyPr wrap="none" rtlCol="0">
              <a:spAutoFit/>
            </a:bodyPr>
            <a:lstStyle/>
            <a:p>
              <a:r>
                <a:rPr lang="en-US" sz="2000" dirty="0">
                  <a:latin typeface="Century Gothic" panose="020B0502020202020204" pitchFamily="34" charset="0"/>
                </a:rPr>
                <a:t>Ice cubes</a:t>
              </a:r>
            </a:p>
          </p:txBody>
        </p:sp>
        <p:sp>
          <p:nvSpPr>
            <p:cNvPr id="417" name="TextBox 416">
              <a:extLst>
                <a:ext uri="{FF2B5EF4-FFF2-40B4-BE49-F238E27FC236}">
                  <a16:creationId xmlns:a16="http://schemas.microsoft.com/office/drawing/2014/main" id="{93A492CC-8C8E-41D0-9F77-1179487D3F4D}"/>
                </a:ext>
              </a:extLst>
            </p:cNvPr>
            <p:cNvSpPr txBox="1"/>
            <p:nvPr/>
          </p:nvSpPr>
          <p:spPr>
            <a:xfrm>
              <a:off x="4022757" y="3530582"/>
              <a:ext cx="936475" cy="400110"/>
            </a:xfrm>
            <a:prstGeom prst="rect">
              <a:avLst/>
            </a:prstGeom>
            <a:noFill/>
          </p:spPr>
          <p:txBody>
            <a:bodyPr wrap="none" rtlCol="0">
              <a:spAutoFit/>
            </a:bodyPr>
            <a:lstStyle/>
            <a:p>
              <a:r>
                <a:rPr lang="en-US" sz="2000" dirty="0">
                  <a:latin typeface="Century Gothic" panose="020B0502020202020204" pitchFamily="34" charset="0"/>
                </a:rPr>
                <a:t>Water</a:t>
              </a:r>
            </a:p>
          </p:txBody>
        </p:sp>
      </p:grpSp>
    </p:spTree>
    <p:extLst>
      <p:ext uri="{BB962C8B-B14F-4D97-AF65-F5344CB8AC3E}">
        <p14:creationId xmlns:p14="http://schemas.microsoft.com/office/powerpoint/2010/main" val="2052841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extBox 23">
            <a:extLst>
              <a:ext uri="{FF2B5EF4-FFF2-40B4-BE49-F238E27FC236}">
                <a16:creationId xmlns:a16="http://schemas.microsoft.com/office/drawing/2014/main" id="{48FE9A2A-CAFF-4997-BF03-FCC62AC50F84}"/>
              </a:ext>
            </a:extLst>
          </p:cNvPr>
          <p:cNvSpPr txBox="1"/>
          <p:nvPr/>
        </p:nvSpPr>
        <p:spPr>
          <a:xfrm>
            <a:off x="447300" y="1000433"/>
            <a:ext cx="9634796" cy="4893647"/>
          </a:xfrm>
          <a:prstGeom prst="rect">
            <a:avLst/>
          </a:prstGeom>
          <a:noFill/>
        </p:spPr>
        <p:txBody>
          <a:bodyPr wrap="square" rtlCol="0">
            <a:spAutoFit/>
          </a:bodyPr>
          <a:lstStyle/>
          <a:p>
            <a:pPr marL="457200" indent="-457200">
              <a:buAutoNum type="arabicPeriod"/>
            </a:pPr>
            <a:r>
              <a:rPr lang="en-US" sz="2400" dirty="0">
                <a:latin typeface="Century Gothic" panose="020B0502020202020204" pitchFamily="34" charset="0"/>
              </a:rPr>
              <a:t>Melting and dissolving are the same thing.</a:t>
            </a:r>
          </a:p>
          <a:p>
            <a:pPr marL="457200" indent="-457200">
              <a:buAutoNum type="arabicPeriod"/>
            </a:pPr>
            <a:endParaRPr lang="en-US" sz="2400" dirty="0">
              <a:latin typeface="Century Gothic" panose="020B0502020202020204" pitchFamily="34" charset="0"/>
            </a:endParaRPr>
          </a:p>
          <a:p>
            <a:pPr marL="457200" indent="-457200">
              <a:buAutoNum type="arabicPeriod"/>
            </a:pPr>
            <a:endParaRPr lang="en-US" sz="2400" dirty="0">
              <a:latin typeface="Century Gothic" panose="020B0502020202020204" pitchFamily="34" charset="0"/>
            </a:endParaRPr>
          </a:p>
          <a:p>
            <a:pPr marL="457200" indent="-457200">
              <a:buAutoNum type="arabicPeriod"/>
            </a:pPr>
            <a:r>
              <a:rPr lang="en-US" sz="2400" dirty="0">
                <a:latin typeface="Century Gothic" panose="020B0502020202020204" pitchFamily="34" charset="0"/>
              </a:rPr>
              <a:t>Soluble salts can dissolve in water.</a:t>
            </a:r>
          </a:p>
          <a:p>
            <a:pPr marL="457200" indent="-457200">
              <a:buAutoNum type="arabicPeriod"/>
            </a:pPr>
            <a:endParaRPr lang="en-US" sz="2400" dirty="0">
              <a:latin typeface="Century Gothic" panose="020B0502020202020204" pitchFamily="34" charset="0"/>
            </a:endParaRPr>
          </a:p>
          <a:p>
            <a:pPr marL="457200" indent="-457200">
              <a:buAutoNum type="arabicPeriod"/>
            </a:pPr>
            <a:endParaRPr lang="en-US" sz="2400" dirty="0">
              <a:latin typeface="Century Gothic" panose="020B0502020202020204" pitchFamily="34" charset="0"/>
            </a:endParaRPr>
          </a:p>
          <a:p>
            <a:pPr marL="457200" indent="-457200">
              <a:buAutoNum type="arabicPeriod"/>
            </a:pPr>
            <a:r>
              <a:rPr lang="en-US" sz="2400" dirty="0">
                <a:latin typeface="Century Gothic" panose="020B0502020202020204" pitchFamily="34" charset="0"/>
              </a:rPr>
              <a:t>NaCl (</a:t>
            </a:r>
            <a:r>
              <a:rPr lang="en-US" sz="2400" dirty="0">
                <a:latin typeface="PT Sans" panose="020B0503020203020204" pitchFamily="34" charset="77"/>
              </a:rPr>
              <a:t>l</a:t>
            </a:r>
            <a:r>
              <a:rPr lang="en-US" sz="2400" dirty="0">
                <a:latin typeface="Century Gothic" panose="020B0502020202020204" pitchFamily="34" charset="0"/>
              </a:rPr>
              <a:t>) means that the NaC</a:t>
            </a:r>
            <a:r>
              <a:rPr lang="en-US" sz="2400" dirty="0">
                <a:latin typeface="PT Sans" panose="020B0503020203020204" pitchFamily="34" charset="77"/>
              </a:rPr>
              <a:t>l</a:t>
            </a:r>
            <a:r>
              <a:rPr lang="en-US" sz="2400" dirty="0">
                <a:latin typeface="Century Gothic" panose="020B0502020202020204" pitchFamily="34" charset="0"/>
              </a:rPr>
              <a:t> is dissolved in solution.</a:t>
            </a:r>
          </a:p>
          <a:p>
            <a:pPr marL="457200" indent="-457200">
              <a:buAutoNum type="arabicPeriod"/>
            </a:pPr>
            <a:endParaRPr lang="en-US" sz="2400" dirty="0">
              <a:latin typeface="Century Gothic" panose="020B0502020202020204" pitchFamily="34" charset="0"/>
            </a:endParaRPr>
          </a:p>
          <a:p>
            <a:pPr marL="457200" indent="-457200">
              <a:buAutoNum type="arabicPeriod"/>
            </a:pPr>
            <a:endParaRPr lang="en-US" sz="2400" dirty="0">
              <a:latin typeface="Century Gothic" panose="020B0502020202020204" pitchFamily="34" charset="0"/>
            </a:endParaRPr>
          </a:p>
          <a:p>
            <a:pPr marL="457200" indent="-457200">
              <a:buAutoNum type="arabicPeriod"/>
            </a:pPr>
            <a:r>
              <a:rPr lang="en-US" sz="2400" dirty="0">
                <a:latin typeface="Century Gothic" panose="020B0502020202020204" pitchFamily="34" charset="0"/>
              </a:rPr>
              <a:t>If something cannot dissolve in water, then it is insoluble.</a:t>
            </a:r>
          </a:p>
          <a:p>
            <a:pPr marL="457200" indent="-457200">
              <a:buAutoNum type="arabicPeriod"/>
            </a:pPr>
            <a:endParaRPr lang="en-US" sz="2400" dirty="0">
              <a:latin typeface="Century Gothic" panose="020B0502020202020204" pitchFamily="34" charset="0"/>
            </a:endParaRPr>
          </a:p>
          <a:p>
            <a:pPr marL="457200" indent="-457200">
              <a:buAutoNum type="arabicPeriod"/>
            </a:pPr>
            <a:r>
              <a:rPr lang="en-US" sz="2400" dirty="0">
                <a:latin typeface="Century Gothic" panose="020B0502020202020204" pitchFamily="34" charset="0"/>
              </a:rPr>
              <a:t>A solution is a mixture containing a solute dissolved in a solvent.</a:t>
            </a:r>
          </a:p>
        </p:txBody>
      </p:sp>
      <p:sp>
        <p:nvSpPr>
          <p:cNvPr id="2" name="Title 1">
            <a:extLst>
              <a:ext uri="{FF2B5EF4-FFF2-40B4-BE49-F238E27FC236}">
                <a16:creationId xmlns:a16="http://schemas.microsoft.com/office/drawing/2014/main" id="{2E4A6C83-3E16-0F4F-BCEA-85173A93CC7D}"/>
              </a:ext>
            </a:extLst>
          </p:cNvPr>
          <p:cNvSpPr>
            <a:spLocks noGrp="1"/>
          </p:cNvSpPr>
          <p:nvPr>
            <p:ph type="title"/>
          </p:nvPr>
        </p:nvSpPr>
        <p:spPr>
          <a:xfrm>
            <a:off x="513348" y="-19511"/>
            <a:ext cx="10747752" cy="877126"/>
          </a:xfrm>
        </p:spPr>
        <p:txBody>
          <a:bodyPr>
            <a:normAutofit fontScale="90000"/>
          </a:bodyPr>
          <a:lstStyle/>
          <a:p>
            <a:pPr lvl="0">
              <a:spcBef>
                <a:spcPts val="0"/>
              </a:spcBef>
            </a:pPr>
            <a:r>
              <a:rPr lang="en-GB" sz="2800">
                <a:solidFill>
                  <a:schemeClr val="dk1"/>
                </a:solidFill>
                <a:latin typeface="Century Gothic"/>
                <a:ea typeface="Century Gothic"/>
                <a:cs typeface="Century Gothic"/>
                <a:sym typeface="Century Gothic"/>
              </a:rPr>
              <a:t>Use thumbs up or down to show if each statement is true or false.</a:t>
            </a:r>
            <a:br>
              <a:rPr lang="en-GB" sz="2800">
                <a:solidFill>
                  <a:schemeClr val="dk1"/>
                </a:solidFill>
                <a:latin typeface="Century Gothic"/>
                <a:ea typeface="Century Gothic"/>
                <a:cs typeface="Century Gothic"/>
                <a:sym typeface="Century Gothic"/>
              </a:rPr>
            </a:br>
            <a:r>
              <a:rPr lang="en-GB" sz="2800">
                <a:solidFill>
                  <a:schemeClr val="dk1"/>
                </a:solidFill>
                <a:latin typeface="Century Gothic"/>
                <a:ea typeface="Century Gothic"/>
                <a:cs typeface="Century Gothic"/>
                <a:sym typeface="Century Gothic"/>
              </a:rPr>
              <a:t>Rewrite the false statements to make them true.</a:t>
            </a:r>
            <a:endParaRPr lang="en-US"/>
          </a:p>
        </p:txBody>
      </p:sp>
      <p:pic>
        <p:nvPicPr>
          <p:cNvPr id="12" name="Google Shape;175;p5" descr="Thumbs up sign">
            <a:extLst>
              <a:ext uri="{FF2B5EF4-FFF2-40B4-BE49-F238E27FC236}">
                <a16:creationId xmlns:a16="http://schemas.microsoft.com/office/drawing/2014/main" id="{343D6492-DA2D-184D-AF26-B010FCF88579}"/>
              </a:ext>
            </a:extLst>
          </p:cNvPr>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10755408" y="2036322"/>
            <a:ext cx="677333" cy="677333"/>
          </a:xfrm>
          <a:prstGeom prst="rect">
            <a:avLst/>
          </a:prstGeom>
          <a:noFill/>
          <a:ln>
            <a:noFill/>
          </a:ln>
        </p:spPr>
      </p:pic>
      <p:pic>
        <p:nvPicPr>
          <p:cNvPr id="15" name="Google Shape;178;p5" descr="Thumbs up sign">
            <a:extLst>
              <a:ext uri="{FF2B5EF4-FFF2-40B4-BE49-F238E27FC236}">
                <a16:creationId xmlns:a16="http://schemas.microsoft.com/office/drawing/2014/main" id="{042E04FB-1BFE-EA46-A88E-9BC17A977996}"/>
              </a:ext>
            </a:extLst>
          </p:cNvPr>
          <p:cNvPicPr preferRelativeResize="0"/>
          <p:nvPr/>
        </p:nvPicPr>
        <p:blipFill rotWithShape="1">
          <a:blip r:embed="rId4" cstate="screen">
            <a:alphaModFix/>
            <a:extLst>
              <a:ext uri="{28A0092B-C50C-407E-A947-70E740481C1C}">
                <a14:useLocalDpi xmlns:a14="http://schemas.microsoft.com/office/drawing/2010/main"/>
              </a:ext>
            </a:extLst>
          </a:blip>
          <a:srcRect/>
          <a:stretch/>
        </p:blipFill>
        <p:spPr>
          <a:xfrm rot="10800000">
            <a:off x="10752667" y="949684"/>
            <a:ext cx="677333" cy="677333"/>
          </a:xfrm>
          <a:prstGeom prst="rect">
            <a:avLst/>
          </a:prstGeom>
          <a:noFill/>
          <a:ln>
            <a:noFill/>
          </a:ln>
        </p:spPr>
      </p:pic>
      <p:pic>
        <p:nvPicPr>
          <p:cNvPr id="17" name="Google Shape;180;p5" descr="Thumbs up sign">
            <a:extLst>
              <a:ext uri="{FF2B5EF4-FFF2-40B4-BE49-F238E27FC236}">
                <a16:creationId xmlns:a16="http://schemas.microsoft.com/office/drawing/2014/main" id="{78E135AE-361A-5B43-8B48-FC67D1E354EF}"/>
              </a:ext>
            </a:extLst>
          </p:cNvPr>
          <p:cNvPicPr preferRelativeResize="0"/>
          <p:nvPr/>
        </p:nvPicPr>
        <p:blipFill rotWithShape="1">
          <a:blip r:embed="rId4" cstate="screen">
            <a:alphaModFix/>
            <a:extLst>
              <a:ext uri="{28A0092B-C50C-407E-A947-70E740481C1C}">
                <a14:useLocalDpi xmlns:a14="http://schemas.microsoft.com/office/drawing/2010/main"/>
              </a:ext>
            </a:extLst>
          </a:blip>
          <a:srcRect/>
          <a:stretch/>
        </p:blipFill>
        <p:spPr>
          <a:xfrm rot="10800000">
            <a:off x="10752667" y="3187718"/>
            <a:ext cx="677333" cy="677333"/>
          </a:xfrm>
          <a:prstGeom prst="rect">
            <a:avLst/>
          </a:prstGeom>
          <a:noFill/>
          <a:ln>
            <a:noFill/>
          </a:ln>
        </p:spPr>
      </p:pic>
      <p:sp>
        <p:nvSpPr>
          <p:cNvPr id="18" name="Google Shape;181;p5">
            <a:extLst>
              <a:ext uri="{FF2B5EF4-FFF2-40B4-BE49-F238E27FC236}">
                <a16:creationId xmlns:a16="http://schemas.microsoft.com/office/drawing/2014/main" id="{5D034542-2B55-E04B-8478-28DAB3385F96}"/>
              </a:ext>
            </a:extLst>
          </p:cNvPr>
          <p:cNvSpPr txBox="1"/>
          <p:nvPr/>
        </p:nvSpPr>
        <p:spPr>
          <a:xfrm>
            <a:off x="933618" y="1328990"/>
            <a:ext cx="10140781" cy="830956"/>
          </a:xfrm>
          <a:prstGeom prst="rect">
            <a:avLst/>
          </a:prstGeom>
          <a:noFill/>
          <a:ln>
            <a:noFill/>
          </a:ln>
        </p:spPr>
        <p:txBody>
          <a:bodyPr spcFirstLastPara="1" wrap="square" lIns="91425" tIns="45700" rIns="91425" bIns="45700" anchor="t" anchorCtr="0">
            <a:spAutoFit/>
          </a:bodyPr>
          <a:lstStyle/>
          <a:p>
            <a:pPr lvl="0"/>
            <a:r>
              <a:rPr lang="en-GB" sz="2400" b="1" dirty="0">
                <a:solidFill>
                  <a:schemeClr val="accent1"/>
                </a:solidFill>
                <a:latin typeface="Century Gothic"/>
                <a:ea typeface="Century Gothic"/>
                <a:cs typeface="Century Gothic"/>
                <a:sym typeface="Century Gothic"/>
              </a:rPr>
              <a:t>Melting is the change in state from solid to liquid whereas dissolving is where solute particles disperse throughout the solvent.</a:t>
            </a:r>
          </a:p>
        </p:txBody>
      </p:sp>
      <p:sp>
        <p:nvSpPr>
          <p:cNvPr id="22" name="Google Shape;182;p5">
            <a:extLst>
              <a:ext uri="{FF2B5EF4-FFF2-40B4-BE49-F238E27FC236}">
                <a16:creationId xmlns:a16="http://schemas.microsoft.com/office/drawing/2014/main" id="{87DDB045-80ED-46A9-B159-B5A689DF9724}"/>
              </a:ext>
            </a:extLst>
          </p:cNvPr>
          <p:cNvSpPr txBox="1"/>
          <p:nvPr/>
        </p:nvSpPr>
        <p:spPr>
          <a:xfrm>
            <a:off x="933618" y="3580446"/>
            <a:ext cx="9634796" cy="46162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2400" b="1" dirty="0">
                <a:solidFill>
                  <a:schemeClr val="accent1"/>
                </a:solidFill>
                <a:latin typeface="Century Gothic"/>
                <a:ea typeface="Century Gothic"/>
                <a:cs typeface="Century Gothic"/>
                <a:sym typeface="Century Gothic"/>
              </a:rPr>
              <a:t>(</a:t>
            </a:r>
            <a:r>
              <a:rPr lang="en-GB" sz="2400" b="1" dirty="0">
                <a:solidFill>
                  <a:schemeClr val="accent1"/>
                </a:solidFill>
                <a:latin typeface="PT Sans" panose="020B0503020203020204" pitchFamily="34" charset="77"/>
                <a:ea typeface="Century Gothic"/>
                <a:cs typeface="Century Gothic"/>
                <a:sym typeface="Century Gothic"/>
              </a:rPr>
              <a:t>l</a:t>
            </a:r>
            <a:r>
              <a:rPr lang="en-GB" sz="2400" b="1" dirty="0">
                <a:solidFill>
                  <a:schemeClr val="accent1"/>
                </a:solidFill>
                <a:latin typeface="Century Gothic"/>
                <a:ea typeface="Century Gothic"/>
                <a:cs typeface="Century Gothic"/>
                <a:sym typeface="Century Gothic"/>
              </a:rPr>
              <a:t>) = liquid and (</a:t>
            </a:r>
            <a:r>
              <a:rPr lang="en-GB" sz="2400" b="1" dirty="0" err="1">
                <a:solidFill>
                  <a:schemeClr val="accent1"/>
                </a:solidFill>
                <a:latin typeface="Century Gothic"/>
                <a:ea typeface="Century Gothic"/>
                <a:cs typeface="Century Gothic"/>
                <a:sym typeface="Century Gothic"/>
              </a:rPr>
              <a:t>aq</a:t>
            </a:r>
            <a:r>
              <a:rPr lang="en-GB" sz="2400" b="1" dirty="0">
                <a:solidFill>
                  <a:schemeClr val="accent1"/>
                </a:solidFill>
                <a:latin typeface="Century Gothic"/>
                <a:ea typeface="Century Gothic"/>
                <a:cs typeface="Century Gothic"/>
                <a:sym typeface="Century Gothic"/>
              </a:rPr>
              <a:t>) = aqueous or in solution</a:t>
            </a:r>
            <a:endParaRPr b="1" dirty="0">
              <a:solidFill>
                <a:schemeClr val="accent1"/>
              </a:solidFill>
            </a:endParaRPr>
          </a:p>
        </p:txBody>
      </p:sp>
      <p:pic>
        <p:nvPicPr>
          <p:cNvPr id="13" name="Google Shape;175;p5" descr="Thumbs up sign">
            <a:extLst>
              <a:ext uri="{FF2B5EF4-FFF2-40B4-BE49-F238E27FC236}">
                <a16:creationId xmlns:a16="http://schemas.microsoft.com/office/drawing/2014/main" id="{A3D6E9A0-3DCB-48B9-B184-0789DF60AA7E}"/>
              </a:ext>
            </a:extLst>
          </p:cNvPr>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10735732" y="4135086"/>
            <a:ext cx="677333" cy="677333"/>
          </a:xfrm>
          <a:prstGeom prst="rect">
            <a:avLst/>
          </a:prstGeom>
          <a:noFill/>
          <a:ln>
            <a:noFill/>
          </a:ln>
        </p:spPr>
      </p:pic>
      <p:pic>
        <p:nvPicPr>
          <p:cNvPr id="14" name="Google Shape;175;p5" descr="Thumbs up sign">
            <a:extLst>
              <a:ext uri="{FF2B5EF4-FFF2-40B4-BE49-F238E27FC236}">
                <a16:creationId xmlns:a16="http://schemas.microsoft.com/office/drawing/2014/main" id="{EC9C241A-40AC-4727-95A1-2802DC9D893C}"/>
              </a:ext>
            </a:extLst>
          </p:cNvPr>
          <p:cNvPicPr preferRelativeResize="0"/>
          <p:nvPr/>
        </p:nvPicPr>
        <p:blipFill rotWithShape="1">
          <a:blip r:embed="rId3" cstate="screen">
            <a:alphaModFix/>
            <a:extLst>
              <a:ext uri="{28A0092B-C50C-407E-A947-70E740481C1C}">
                <a14:useLocalDpi xmlns:a14="http://schemas.microsoft.com/office/drawing/2010/main"/>
              </a:ext>
            </a:extLst>
          </a:blip>
          <a:srcRect/>
          <a:stretch/>
        </p:blipFill>
        <p:spPr>
          <a:xfrm>
            <a:off x="10735731" y="5117969"/>
            <a:ext cx="677333" cy="677333"/>
          </a:xfrm>
          <a:prstGeom prst="rect">
            <a:avLst/>
          </a:prstGeom>
          <a:noFill/>
          <a:ln>
            <a:noFill/>
          </a:ln>
        </p:spPr>
      </p:pic>
    </p:spTree>
    <p:extLst>
      <p:ext uri="{BB962C8B-B14F-4D97-AF65-F5344CB8AC3E}">
        <p14:creationId xmlns:p14="http://schemas.microsoft.com/office/powerpoint/2010/main" val="2430535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500"/>
                                        <p:tgtEl>
                                          <p:spTgt spid="2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
                                        </p:tgtEl>
                                        <p:attrNameLst>
                                          <p:attrName>style.visibility</p:attrName>
                                        </p:attrNameLst>
                                      </p:cBhvr>
                                      <p:to>
                                        <p:strVal val="visible"/>
                                      </p:to>
                                    </p:set>
                                    <p:animEffect transition="in" filter="fade">
                                      <p:cBhvr>
                                        <p:cTn id="27" dur="500"/>
                                        <p:tgtEl>
                                          <p:spTgt spid="1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500"/>
                                        <p:tgtEl>
                                          <p:spTgt spid="1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B2.2.11 Feedback lesson">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e7f29ac3-c74a-46a7-9e80-ec6458dc319f">
      <UserInfo>
        <DisplayName/>
        <AccountId xsi:nil="true"/>
        <AccountType/>
      </UserInfo>
    </SharedWithUsers>
    <MediaLengthInSeconds xmlns="9dd66dd2-dc2f-4e10-8286-f1da66314693" xsi:nil="true"/>
    <TaxCatchAll xmlns="e7f29ac3-c74a-46a7-9e80-ec6458dc319f" xsi:nil="true"/>
    <lcf76f155ced4ddcb4097134ff3c332f xmlns="9dd66dd2-dc2f-4e10-8286-f1da66314693">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8AF66D13AF553498AE1339A56520CA0" ma:contentTypeVersion="18" ma:contentTypeDescription="Create a new document." ma:contentTypeScope="" ma:versionID="d55bb3e99807e52e541a5ac04e799d41">
  <xsd:schema xmlns:xsd="http://www.w3.org/2001/XMLSchema" xmlns:xs="http://www.w3.org/2001/XMLSchema" xmlns:p="http://schemas.microsoft.com/office/2006/metadata/properties" xmlns:ns2="9dd66dd2-dc2f-4e10-8286-f1da66314693" xmlns:ns3="e7f29ac3-c74a-46a7-9e80-ec6458dc319f" targetNamespace="http://schemas.microsoft.com/office/2006/metadata/properties" ma:root="true" ma:fieldsID="1ed8d0c46251183f096df21bc4ba3b07" ns2:_="" ns3:_="">
    <xsd:import namespace="9dd66dd2-dc2f-4e10-8286-f1da66314693"/>
    <xsd:import namespace="e7f29ac3-c74a-46a7-9e80-ec6458dc319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3:SharedWithUsers" minOccurs="0"/>
                <xsd:element ref="ns3:SharedWithDetails"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66dd2-dc2f-4e10-8286-f1da663146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9ece25d9-12d7-4481-8120-14121ffe4470"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7f29ac3-c74a-46a7-9e80-ec6458dc319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78cfd2a-9971-4bc9-959e-69182f1482e7}" ma:internalName="TaxCatchAll" ma:showField="CatchAllData" ma:web="e7f29ac3-c74a-46a7-9e80-ec6458dc319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A7C52F6-6439-472E-AD60-87C1F3809066}">
  <ds:schemaRefs>
    <ds:schemaRef ds:uri="bc34c7f9-2a63-480c-a23f-5ee123a98b8e"/>
    <ds:schemaRef ds:uri="http://purl.org/dc/terms/"/>
    <ds:schemaRef ds:uri="http://schemas.openxmlformats.org/package/2006/metadata/core-properties"/>
    <ds:schemaRef ds:uri="http://purl.org/dc/dcmitype/"/>
    <ds:schemaRef ds:uri="http://schemas.microsoft.com/office/2006/documentManagement/types"/>
    <ds:schemaRef ds:uri="http://schemas.microsoft.com/office/infopath/2007/PartnerControls"/>
    <ds:schemaRef ds:uri="http://schemas.microsoft.com/office/2006/metadata/properties"/>
    <ds:schemaRef ds:uri="9c6500c0-19b7-4dc1-a957-fb6bf8f5f217"/>
    <ds:schemaRef ds:uri="http://www.w3.org/XML/1998/namespace"/>
    <ds:schemaRef ds:uri="http://purl.org/dc/elements/1.1/"/>
  </ds:schemaRefs>
</ds:datastoreItem>
</file>

<file path=customXml/itemProps2.xml><?xml version="1.0" encoding="utf-8"?>
<ds:datastoreItem xmlns:ds="http://schemas.openxmlformats.org/officeDocument/2006/customXml" ds:itemID="{96026116-E9D5-4F87-B938-0DF5374024E4}">
  <ds:schemaRefs>
    <ds:schemaRef ds:uri="http://schemas.microsoft.com/sharepoint/v3/contenttype/forms"/>
  </ds:schemaRefs>
</ds:datastoreItem>
</file>

<file path=customXml/itemProps3.xml><?xml version="1.0" encoding="utf-8"?>
<ds:datastoreItem xmlns:ds="http://schemas.openxmlformats.org/officeDocument/2006/customXml" ds:itemID="{A0E9E58F-982E-47BC-953D-FB9767B0158F}"/>
</file>

<file path=docProps/app.xml><?xml version="1.0" encoding="utf-8"?>
<Properties xmlns="http://schemas.openxmlformats.org/officeDocument/2006/extended-properties" xmlns:vt="http://schemas.openxmlformats.org/officeDocument/2006/docPropsVTypes">
  <Template/>
  <TotalTime>20976</TotalTime>
  <Words>5038</Words>
  <Application>Microsoft Macintosh PowerPoint</Application>
  <PresentationFormat>Widescreen</PresentationFormat>
  <Paragraphs>502</Paragraphs>
  <Slides>24</Slides>
  <Notes>23</Notes>
  <HiddenSlides>4</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Calibri</vt:lpstr>
      <vt:lpstr>Century Gothic</vt:lpstr>
      <vt:lpstr>Georgia</vt:lpstr>
      <vt:lpstr>PT Sans</vt:lpstr>
      <vt:lpstr>Wingdings</vt:lpstr>
      <vt:lpstr>1_B2.2.11 Feedback lesson</vt:lpstr>
      <vt:lpstr>Making this resource work for you</vt:lpstr>
      <vt:lpstr>Soluble Salts</vt:lpstr>
      <vt:lpstr>C3.2.9</vt:lpstr>
      <vt:lpstr>PowerPoint Presentation</vt:lpstr>
      <vt:lpstr>This is the fix-it portion of the lesson</vt:lpstr>
      <vt:lpstr>What happens when a soluble substance dissolves?</vt:lpstr>
      <vt:lpstr>Insoluble substances</vt:lpstr>
      <vt:lpstr>PowerPoint Presentation</vt:lpstr>
      <vt:lpstr>Use thumbs up or down to show if each statement is true or false. Rewrite the false statements to make them true.</vt:lpstr>
      <vt:lpstr>Can you explain the difference between these two processes?</vt:lpstr>
      <vt:lpstr>Are all salts soluble?</vt:lpstr>
      <vt:lpstr>PowerPoint Presentation</vt:lpstr>
      <vt:lpstr>I: Identifying soluble salts</vt:lpstr>
      <vt:lpstr>We: Identifying soluble salts</vt:lpstr>
      <vt:lpstr>You: Identifying soluble salts</vt:lpstr>
      <vt:lpstr>PowerPoint Presentation</vt:lpstr>
      <vt:lpstr>Drill</vt:lpstr>
      <vt:lpstr>Drill answers</vt:lpstr>
      <vt:lpstr>PowerPoint Presentation</vt:lpstr>
      <vt:lpstr>Copy and complete these word equations</vt:lpstr>
      <vt:lpstr>Complete the worksheet</vt:lpstr>
      <vt:lpstr> Demonstration: Making an insoluble salt</vt:lpstr>
      <vt:lpstr>PowerPoint Presentation</vt:lpstr>
      <vt:lpstr>PowerPoint Presentation</vt:lpstr>
    </vt:vector>
  </TitlesOfParts>
  <Company>ARK Kingsway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Kathleen Webb</dc:creator>
  <cp:lastModifiedBy>Joanna Scouler</cp:lastModifiedBy>
  <cp:revision>169</cp:revision>
  <dcterms:created xsi:type="dcterms:W3CDTF">2019-03-21T11:24:14Z</dcterms:created>
  <dcterms:modified xsi:type="dcterms:W3CDTF">2024-04-17T14:57:07Z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0x01010078AF66D13AF553498AE1339A56520CA0</vt:lpwstr>
  </property>
  <property fmtid="{D5CDD505-2E9C-101B-9397-08002B2CF9AE}" pid="3" name="Order">
    <vt:r8>75134700</vt:r8>
  </property>
  <property fmtid="{D5CDD505-2E9C-101B-9397-08002B2CF9AE}" pid="4" name="xd_Signature">
    <vt:bool>false</vt:bool>
  </property>
  <property fmtid="{D5CDD505-2E9C-101B-9397-08002B2CF9AE}" pid="5" name="xd_ProgID">
    <vt:lpwstr/>
  </property>
  <property fmtid="{D5CDD505-2E9C-101B-9397-08002B2CF9AE}" pid="6" name="_ExtendedDescription">
    <vt:lpwstr/>
  </property>
  <property fmtid="{D5CDD505-2E9C-101B-9397-08002B2CF9AE}" pid="7" name="ComplianceAssetId">
    <vt:lpwstr/>
  </property>
  <property fmtid="{D5CDD505-2E9C-101B-9397-08002B2CF9AE}" pid="8" name="TemplateUrl">
    <vt:lpwstr/>
  </property>
  <property fmtid="{D5CDD505-2E9C-101B-9397-08002B2CF9AE}" pid="9" name="TriggerFlowInfo">
    <vt:lpwstr/>
  </property>
</Properties>
</file>

<file path=docProps/thumbnail.jpeg>
</file>